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4" r:id="rId5"/>
    <p:sldId id="268" r:id="rId6"/>
    <p:sldId id="259" r:id="rId7"/>
    <p:sldId id="260" r:id="rId8"/>
    <p:sldId id="261" r:id="rId9"/>
    <p:sldId id="265" r:id="rId10"/>
    <p:sldId id="269" r:id="rId11"/>
    <p:sldId id="270" r:id="rId12"/>
  </p:sldIdLst>
  <p:sldSz cx="18288000" cy="10287000"/>
  <p:notesSz cx="6858000" cy="9144000"/>
  <p:embeddedFontLst>
    <p:embeddedFont>
      <p:font typeface="Open Sans" panose="020B0606030504020204" pitchFamily="34" charset="0"/>
      <p:regular r:id="rId13"/>
    </p:embeddedFont>
    <p:embeddedFont>
      <p:font typeface="Open Sans Bold" panose="020B0806030504020204" charset="0"/>
      <p:regular r:id="rId14"/>
    </p:embeddedFont>
    <p:embeddedFont>
      <p:font typeface="Poppins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80" r="-6580"/>
            </a:stretch>
          </a:blipFill>
        </p:spPr>
      </p:sp>
      <p:sp>
        <p:nvSpPr>
          <p:cNvPr id="3" name="AutoShape 3"/>
          <p:cNvSpPr/>
          <p:nvPr/>
        </p:nvSpPr>
        <p:spPr>
          <a:xfrm>
            <a:off x="1821430" y="5612681"/>
            <a:ext cx="15037782" cy="0"/>
          </a:xfrm>
          <a:prstGeom prst="line">
            <a:avLst/>
          </a:prstGeom>
          <a:ln w="47625" cap="rnd">
            <a:solidFill>
              <a:srgbClr val="000000"/>
            </a:solidFill>
            <a:prstDash val="solid"/>
            <a:headEnd type="none" w="sm" len="sm"/>
            <a:tailEnd type="none" w="sm" len="sm"/>
          </a:ln>
        </p:spPr>
      </p:sp>
      <p:grpSp>
        <p:nvGrpSpPr>
          <p:cNvPr id="4" name="Group 4"/>
          <p:cNvGrpSpPr/>
          <p:nvPr/>
        </p:nvGrpSpPr>
        <p:grpSpPr>
          <a:xfrm>
            <a:off x="1028700" y="924996"/>
            <a:ext cx="226459" cy="22645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sp>
        <p:nvSpPr>
          <p:cNvPr id="6" name="TextBox 6"/>
          <p:cNvSpPr txBox="1"/>
          <p:nvPr/>
        </p:nvSpPr>
        <p:spPr>
          <a:xfrm>
            <a:off x="1255159" y="3617749"/>
            <a:ext cx="12237805" cy="1848674"/>
          </a:xfrm>
          <a:prstGeom prst="rect">
            <a:avLst/>
          </a:prstGeom>
        </p:spPr>
        <p:txBody>
          <a:bodyPr lIns="0" tIns="0" rIns="0" bIns="0" rtlCol="0" anchor="t">
            <a:spAutoFit/>
          </a:bodyPr>
          <a:lstStyle/>
          <a:p>
            <a:pPr>
              <a:lnSpc>
                <a:spcPts val="15252"/>
              </a:lnSpc>
              <a:spcBef>
                <a:spcPct val="0"/>
              </a:spcBef>
            </a:pPr>
            <a:r>
              <a:rPr lang="en-US" sz="10894" dirty="0">
                <a:solidFill>
                  <a:srgbClr val="000000"/>
                </a:solidFill>
                <a:latin typeface="Poppins Bold"/>
              </a:rPr>
              <a:t>ALGO WARRIORS</a:t>
            </a:r>
          </a:p>
        </p:txBody>
      </p:sp>
      <p:sp>
        <p:nvSpPr>
          <p:cNvPr id="7" name="TextBox 7"/>
          <p:cNvSpPr txBox="1"/>
          <p:nvPr/>
        </p:nvSpPr>
        <p:spPr>
          <a:xfrm>
            <a:off x="1821430" y="6275298"/>
            <a:ext cx="10766260" cy="1189356"/>
          </a:xfrm>
          <a:prstGeom prst="rect">
            <a:avLst/>
          </a:prstGeom>
        </p:spPr>
        <p:txBody>
          <a:bodyPr lIns="0" tIns="0" rIns="0" bIns="0" rtlCol="0" anchor="t">
            <a:spAutoFit/>
          </a:bodyPr>
          <a:lstStyle/>
          <a:p>
            <a:pPr>
              <a:lnSpc>
                <a:spcPts val="3219"/>
              </a:lnSpc>
            </a:pPr>
            <a:r>
              <a:rPr lang="en-US" sz="2299">
                <a:solidFill>
                  <a:srgbClr val="000000"/>
                </a:solidFill>
                <a:latin typeface="Open Sans Bold"/>
              </a:rPr>
              <a:t>Capstone - Automatic Timetable Generator</a:t>
            </a:r>
          </a:p>
          <a:p>
            <a:pPr>
              <a:lnSpc>
                <a:spcPts val="3219"/>
              </a:lnSpc>
            </a:pPr>
            <a:r>
              <a:rPr lang="en-US" sz="2299">
                <a:solidFill>
                  <a:srgbClr val="000000"/>
                </a:solidFill>
                <a:latin typeface="Open Sans Bold"/>
              </a:rPr>
              <a:t>Group- 1(P1)</a:t>
            </a:r>
          </a:p>
          <a:p>
            <a:pPr>
              <a:lnSpc>
                <a:spcPts val="3219"/>
              </a:lnSpc>
              <a:spcBef>
                <a:spcPct val="0"/>
              </a:spcBef>
            </a:pPr>
            <a:r>
              <a:rPr lang="en-US" sz="2299">
                <a:solidFill>
                  <a:srgbClr val="000000"/>
                </a:solidFill>
                <a:latin typeface="Open Sans Bold"/>
              </a:rPr>
              <a:t>Section-A</a:t>
            </a:r>
          </a:p>
        </p:txBody>
      </p:sp>
      <p:sp>
        <p:nvSpPr>
          <p:cNvPr id="8" name="TextBox 8"/>
          <p:cNvSpPr txBox="1"/>
          <p:nvPr/>
        </p:nvSpPr>
        <p:spPr>
          <a:xfrm>
            <a:off x="1028700" y="9229725"/>
            <a:ext cx="1925246" cy="297180"/>
          </a:xfrm>
          <a:prstGeom prst="rect">
            <a:avLst/>
          </a:prstGeom>
        </p:spPr>
        <p:txBody>
          <a:bodyPr lIns="0" tIns="0" rIns="0" bIns="0" rtlCol="0" anchor="t">
            <a:spAutoFit/>
          </a:bodyPr>
          <a:lstStyle/>
          <a:p>
            <a:pPr>
              <a:lnSpc>
                <a:spcPts val="2519"/>
              </a:lnSpc>
              <a:spcBef>
                <a:spcPct val="0"/>
              </a:spcBef>
            </a:pPr>
            <a:r>
              <a:rPr lang="en-US" sz="1799">
                <a:solidFill>
                  <a:srgbClr val="000000"/>
                </a:solidFill>
                <a:latin typeface="Open Sans"/>
              </a:rPr>
              <a:t>Page 01</a:t>
            </a:r>
          </a:p>
        </p:txBody>
      </p:sp>
      <p:grpSp>
        <p:nvGrpSpPr>
          <p:cNvPr id="9" name="Group 9"/>
          <p:cNvGrpSpPr/>
          <p:nvPr/>
        </p:nvGrpSpPr>
        <p:grpSpPr>
          <a:xfrm>
            <a:off x="1558901" y="924996"/>
            <a:ext cx="226459" cy="226459"/>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1" name="Group 11"/>
          <p:cNvGrpSpPr/>
          <p:nvPr/>
        </p:nvGrpSpPr>
        <p:grpSpPr>
          <a:xfrm>
            <a:off x="2089102" y="924996"/>
            <a:ext cx="226459" cy="226459"/>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24996"/>
            <a:ext cx="226459" cy="22645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4" name="Group 4"/>
          <p:cNvGrpSpPr/>
          <p:nvPr/>
        </p:nvGrpSpPr>
        <p:grpSpPr>
          <a:xfrm>
            <a:off x="1558901" y="924996"/>
            <a:ext cx="226459" cy="22645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6" name="Group 6"/>
          <p:cNvGrpSpPr/>
          <p:nvPr/>
        </p:nvGrpSpPr>
        <p:grpSpPr>
          <a:xfrm>
            <a:off x="2089102" y="924996"/>
            <a:ext cx="226459" cy="22645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sp>
        <p:nvSpPr>
          <p:cNvPr id="8" name="TextBox 8"/>
          <p:cNvSpPr txBox="1"/>
          <p:nvPr/>
        </p:nvSpPr>
        <p:spPr>
          <a:xfrm>
            <a:off x="15455073" y="9811364"/>
            <a:ext cx="1925246" cy="620619"/>
          </a:xfrm>
          <a:prstGeom prst="rect">
            <a:avLst/>
          </a:prstGeom>
        </p:spPr>
        <p:txBody>
          <a:bodyPr lIns="0" tIns="0" rIns="0" bIns="0" rtlCol="0" anchor="t">
            <a:spAutoFit/>
          </a:bodyPr>
          <a:lstStyle/>
          <a:p>
            <a:pPr algn="r">
              <a:lnSpc>
                <a:spcPts val="2519"/>
              </a:lnSpc>
              <a:spcBef>
                <a:spcPct val="0"/>
              </a:spcBef>
            </a:pPr>
            <a:r>
              <a:rPr lang="en-US" sz="1799" dirty="0">
                <a:solidFill>
                  <a:srgbClr val="000000"/>
                </a:solidFill>
                <a:latin typeface="Open Sans"/>
              </a:rPr>
              <a:t>Page 09</a:t>
            </a:r>
          </a:p>
          <a:p>
            <a:pPr algn="r">
              <a:lnSpc>
                <a:spcPts val="2519"/>
              </a:lnSpc>
              <a:spcBef>
                <a:spcPct val="0"/>
              </a:spcBef>
            </a:pPr>
            <a:endParaRPr lang="en-US" sz="1799" dirty="0">
              <a:solidFill>
                <a:srgbClr val="000000"/>
              </a:solidFill>
              <a:latin typeface="Open Sans"/>
            </a:endParaRPr>
          </a:p>
        </p:txBody>
      </p:sp>
      <p:sp>
        <p:nvSpPr>
          <p:cNvPr id="15" name="TextBox 15"/>
          <p:cNvSpPr txBox="1"/>
          <p:nvPr/>
        </p:nvSpPr>
        <p:spPr>
          <a:xfrm>
            <a:off x="1151761" y="681990"/>
            <a:ext cx="16230600" cy="987450"/>
          </a:xfrm>
          <a:prstGeom prst="rect">
            <a:avLst/>
          </a:prstGeom>
        </p:spPr>
        <p:txBody>
          <a:bodyPr lIns="0" tIns="0" rIns="0" bIns="0" rtlCol="0" anchor="t">
            <a:spAutoFit/>
          </a:bodyPr>
          <a:lstStyle/>
          <a:p>
            <a:pPr algn="ctr">
              <a:lnSpc>
                <a:spcPts val="7680"/>
              </a:lnSpc>
            </a:pPr>
            <a:r>
              <a:rPr lang="en-US" sz="6000" dirty="0">
                <a:solidFill>
                  <a:srgbClr val="000000"/>
                </a:solidFill>
                <a:latin typeface="Poppins Bold"/>
              </a:rPr>
              <a:t>Our Variants of Timetable</a:t>
            </a:r>
          </a:p>
        </p:txBody>
      </p:sp>
      <p:grpSp>
        <p:nvGrpSpPr>
          <p:cNvPr id="16" name="Group 16"/>
          <p:cNvGrpSpPr/>
          <p:nvPr/>
        </p:nvGrpSpPr>
        <p:grpSpPr>
          <a:xfrm>
            <a:off x="907681" y="8648083"/>
            <a:ext cx="4699030" cy="1163281"/>
            <a:chOff x="0" y="0"/>
            <a:chExt cx="4702047" cy="1253018"/>
          </a:xfrm>
        </p:grpSpPr>
        <p:sp>
          <p:nvSpPr>
            <p:cNvPr id="17" name="Freeform 17"/>
            <p:cNvSpPr/>
            <p:nvPr/>
          </p:nvSpPr>
          <p:spPr>
            <a:xfrm>
              <a:off x="0" y="0"/>
              <a:ext cx="4702047" cy="1253018"/>
            </a:xfrm>
            <a:custGeom>
              <a:avLst/>
              <a:gdLst/>
              <a:ahLst/>
              <a:cxnLst/>
              <a:rect l="l" t="t" r="r" b="b"/>
              <a:pathLst>
                <a:path w="4702047" h="1253018">
                  <a:moveTo>
                    <a:pt x="0" y="0"/>
                  </a:moveTo>
                  <a:lnTo>
                    <a:pt x="4702047" y="0"/>
                  </a:lnTo>
                  <a:lnTo>
                    <a:pt x="4702047" y="1253018"/>
                  </a:lnTo>
                  <a:lnTo>
                    <a:pt x="0" y="1253018"/>
                  </a:lnTo>
                  <a:close/>
                </a:path>
              </a:pathLst>
            </a:custGeom>
            <a:solidFill>
              <a:srgbClr val="F39D5B"/>
            </a:solidFill>
          </p:spPr>
        </p:sp>
      </p:grpSp>
      <p:grpSp>
        <p:nvGrpSpPr>
          <p:cNvPr id="18" name="Group 18"/>
          <p:cNvGrpSpPr/>
          <p:nvPr/>
        </p:nvGrpSpPr>
        <p:grpSpPr>
          <a:xfrm>
            <a:off x="6350167" y="8599547"/>
            <a:ext cx="4974026" cy="1163281"/>
            <a:chOff x="0" y="0"/>
            <a:chExt cx="4702047" cy="1253018"/>
          </a:xfrm>
        </p:grpSpPr>
        <p:sp>
          <p:nvSpPr>
            <p:cNvPr id="19" name="Freeform 19"/>
            <p:cNvSpPr/>
            <p:nvPr/>
          </p:nvSpPr>
          <p:spPr>
            <a:xfrm>
              <a:off x="0" y="0"/>
              <a:ext cx="4702047" cy="1253018"/>
            </a:xfrm>
            <a:custGeom>
              <a:avLst/>
              <a:gdLst/>
              <a:ahLst/>
              <a:cxnLst/>
              <a:rect l="l" t="t" r="r" b="b"/>
              <a:pathLst>
                <a:path w="4702047" h="1253018">
                  <a:moveTo>
                    <a:pt x="0" y="0"/>
                  </a:moveTo>
                  <a:lnTo>
                    <a:pt x="4702047" y="0"/>
                  </a:lnTo>
                  <a:lnTo>
                    <a:pt x="4702047" y="1253018"/>
                  </a:lnTo>
                  <a:lnTo>
                    <a:pt x="0" y="1253018"/>
                  </a:lnTo>
                  <a:close/>
                </a:path>
              </a:pathLst>
            </a:custGeom>
            <a:solidFill>
              <a:srgbClr val="F39D5B"/>
            </a:solidFill>
          </p:spPr>
        </p:sp>
      </p:grpSp>
      <p:grpSp>
        <p:nvGrpSpPr>
          <p:cNvPr id="20" name="Group 20"/>
          <p:cNvGrpSpPr/>
          <p:nvPr/>
        </p:nvGrpSpPr>
        <p:grpSpPr>
          <a:xfrm>
            <a:off x="11782071" y="8576469"/>
            <a:ext cx="5286727" cy="1163281"/>
            <a:chOff x="0" y="0"/>
            <a:chExt cx="4702047" cy="1253018"/>
          </a:xfrm>
        </p:grpSpPr>
        <p:sp>
          <p:nvSpPr>
            <p:cNvPr id="21" name="Freeform 21"/>
            <p:cNvSpPr/>
            <p:nvPr/>
          </p:nvSpPr>
          <p:spPr>
            <a:xfrm>
              <a:off x="0" y="0"/>
              <a:ext cx="4702047" cy="1253018"/>
            </a:xfrm>
            <a:custGeom>
              <a:avLst/>
              <a:gdLst/>
              <a:ahLst/>
              <a:cxnLst/>
              <a:rect l="l" t="t" r="r" b="b"/>
              <a:pathLst>
                <a:path w="4702047" h="1253018">
                  <a:moveTo>
                    <a:pt x="0" y="0"/>
                  </a:moveTo>
                  <a:lnTo>
                    <a:pt x="4702047" y="0"/>
                  </a:lnTo>
                  <a:lnTo>
                    <a:pt x="4702047" y="1253018"/>
                  </a:lnTo>
                  <a:lnTo>
                    <a:pt x="0" y="1253018"/>
                  </a:lnTo>
                  <a:close/>
                </a:path>
              </a:pathLst>
            </a:custGeom>
            <a:solidFill>
              <a:srgbClr val="F39D5B"/>
            </a:solidFill>
          </p:spPr>
        </p:sp>
      </p:grpSp>
      <p:sp>
        <p:nvSpPr>
          <p:cNvPr id="22" name="TextBox 22"/>
          <p:cNvSpPr txBox="1"/>
          <p:nvPr/>
        </p:nvSpPr>
        <p:spPr>
          <a:xfrm>
            <a:off x="1028700" y="8808487"/>
            <a:ext cx="4610743" cy="842475"/>
          </a:xfrm>
          <a:prstGeom prst="rect">
            <a:avLst/>
          </a:prstGeom>
        </p:spPr>
        <p:txBody>
          <a:bodyPr wrap="square" lIns="0" tIns="0" rIns="0" bIns="0" rtlCol="0" anchor="t">
            <a:spAutoFit/>
          </a:bodyPr>
          <a:lstStyle/>
          <a:p>
            <a:pPr algn="ctr">
              <a:lnSpc>
                <a:spcPts val="3359"/>
              </a:lnSpc>
              <a:spcBef>
                <a:spcPct val="0"/>
              </a:spcBef>
            </a:pPr>
            <a:r>
              <a:rPr lang="en-US" sz="2399" dirty="0">
                <a:solidFill>
                  <a:srgbClr val="FFFFFF"/>
                </a:solidFill>
                <a:latin typeface="Open Sans Bold"/>
              </a:rPr>
              <a:t>Some part of semester wise </a:t>
            </a:r>
            <a:r>
              <a:rPr lang="en-US" sz="2399" dirty="0" err="1">
                <a:solidFill>
                  <a:srgbClr val="FFFFFF"/>
                </a:solidFill>
                <a:latin typeface="Open Sans Bold"/>
              </a:rPr>
              <a:t>TimeTable</a:t>
            </a:r>
            <a:r>
              <a:rPr lang="en-US" sz="2399" dirty="0">
                <a:solidFill>
                  <a:srgbClr val="FFFFFF"/>
                </a:solidFill>
                <a:latin typeface="Open Sans Bold"/>
              </a:rPr>
              <a:t>(2</a:t>
            </a:r>
            <a:r>
              <a:rPr lang="en-US" sz="2399" baseline="30000" dirty="0">
                <a:solidFill>
                  <a:srgbClr val="FFFFFF"/>
                </a:solidFill>
                <a:latin typeface="Open Sans Bold"/>
              </a:rPr>
              <a:t>nd</a:t>
            </a:r>
            <a:r>
              <a:rPr lang="en-US" sz="2399" dirty="0">
                <a:solidFill>
                  <a:srgbClr val="FFFFFF"/>
                </a:solidFill>
                <a:latin typeface="Open Sans Bold"/>
              </a:rPr>
              <a:t> year TT)</a:t>
            </a:r>
          </a:p>
        </p:txBody>
      </p:sp>
      <p:sp>
        <p:nvSpPr>
          <p:cNvPr id="24" name="TextBox 24"/>
          <p:cNvSpPr txBox="1"/>
          <p:nvPr/>
        </p:nvSpPr>
        <p:spPr>
          <a:xfrm>
            <a:off x="6431050" y="8823266"/>
            <a:ext cx="4875937" cy="842475"/>
          </a:xfrm>
          <a:prstGeom prst="rect">
            <a:avLst/>
          </a:prstGeom>
        </p:spPr>
        <p:txBody>
          <a:bodyPr wrap="square" lIns="0" tIns="0" rIns="0" bIns="0" rtlCol="0" anchor="t">
            <a:spAutoFit/>
          </a:bodyPr>
          <a:lstStyle/>
          <a:p>
            <a:pPr algn="ctr">
              <a:lnSpc>
                <a:spcPts val="3359"/>
              </a:lnSpc>
              <a:spcBef>
                <a:spcPct val="0"/>
              </a:spcBef>
            </a:pPr>
            <a:r>
              <a:rPr lang="en-US" sz="2399" dirty="0">
                <a:solidFill>
                  <a:srgbClr val="FFFFFF"/>
                </a:solidFill>
                <a:latin typeface="Open Sans Bold"/>
              </a:rPr>
              <a:t>Some part of professor wise</a:t>
            </a:r>
          </a:p>
          <a:p>
            <a:pPr algn="ctr">
              <a:lnSpc>
                <a:spcPts val="3359"/>
              </a:lnSpc>
              <a:spcBef>
                <a:spcPct val="0"/>
              </a:spcBef>
            </a:pPr>
            <a:r>
              <a:rPr lang="en-US" sz="2399" dirty="0" err="1">
                <a:solidFill>
                  <a:srgbClr val="FFFFFF"/>
                </a:solidFill>
                <a:latin typeface="Open Sans Bold"/>
              </a:rPr>
              <a:t>TimeTable</a:t>
            </a:r>
            <a:r>
              <a:rPr lang="en-US" sz="2399" dirty="0">
                <a:solidFill>
                  <a:srgbClr val="FFFFFF"/>
                </a:solidFill>
                <a:latin typeface="Open Sans Bold"/>
              </a:rPr>
              <a:t>(Prof. YV TT)</a:t>
            </a:r>
          </a:p>
        </p:txBody>
      </p:sp>
      <p:sp>
        <p:nvSpPr>
          <p:cNvPr id="25" name="TextBox 25"/>
          <p:cNvSpPr txBox="1"/>
          <p:nvPr/>
        </p:nvSpPr>
        <p:spPr>
          <a:xfrm>
            <a:off x="6961349" y="7899517"/>
            <a:ext cx="4365302" cy="396241"/>
          </a:xfrm>
          <a:prstGeom prst="rect">
            <a:avLst/>
          </a:prstGeom>
        </p:spPr>
        <p:txBody>
          <a:bodyPr lIns="0" tIns="0" rIns="0" bIns="0" rtlCol="0" anchor="t">
            <a:spAutoFit/>
          </a:bodyPr>
          <a:lstStyle/>
          <a:p>
            <a:pPr algn="ctr">
              <a:lnSpc>
                <a:spcPts val="3359"/>
              </a:lnSpc>
              <a:spcBef>
                <a:spcPct val="0"/>
              </a:spcBef>
            </a:pPr>
            <a:r>
              <a:rPr lang="en-US" sz="2399" dirty="0">
                <a:solidFill>
                  <a:srgbClr val="FFFFFF"/>
                </a:solidFill>
                <a:latin typeface="Open Sans"/>
              </a:rPr>
              <a:t>College Teacher</a:t>
            </a:r>
          </a:p>
        </p:txBody>
      </p:sp>
      <p:sp>
        <p:nvSpPr>
          <p:cNvPr id="27" name="TextBox 27"/>
          <p:cNvSpPr txBox="1"/>
          <p:nvPr/>
        </p:nvSpPr>
        <p:spPr>
          <a:xfrm>
            <a:off x="12139648" y="8866842"/>
            <a:ext cx="4365302" cy="842475"/>
          </a:xfrm>
          <a:prstGeom prst="rect">
            <a:avLst/>
          </a:prstGeom>
        </p:spPr>
        <p:txBody>
          <a:bodyPr wrap="square" lIns="0" tIns="0" rIns="0" bIns="0" rtlCol="0" anchor="t">
            <a:spAutoFit/>
          </a:bodyPr>
          <a:lstStyle/>
          <a:p>
            <a:pPr algn="ctr">
              <a:lnSpc>
                <a:spcPts val="3359"/>
              </a:lnSpc>
              <a:spcBef>
                <a:spcPct val="0"/>
              </a:spcBef>
            </a:pPr>
            <a:r>
              <a:rPr lang="en-US" sz="2399" b="1" dirty="0">
                <a:solidFill>
                  <a:srgbClr val="FFFFFF"/>
                </a:solidFill>
                <a:latin typeface="Open Sans"/>
              </a:rPr>
              <a:t>Some part of elective </a:t>
            </a:r>
            <a:r>
              <a:rPr lang="en-US" sz="2399" b="1" dirty="0" err="1">
                <a:solidFill>
                  <a:srgbClr val="FFFFFF"/>
                </a:solidFill>
                <a:latin typeface="Open Sans"/>
              </a:rPr>
              <a:t>TimeTable</a:t>
            </a:r>
            <a:r>
              <a:rPr lang="en-US" sz="2399" b="1" dirty="0">
                <a:solidFill>
                  <a:srgbClr val="FFFFFF"/>
                </a:solidFill>
                <a:latin typeface="Open Sans"/>
              </a:rPr>
              <a:t>(autumn TT) </a:t>
            </a:r>
          </a:p>
        </p:txBody>
      </p:sp>
      <p:pic>
        <p:nvPicPr>
          <p:cNvPr id="33" name="Picture 32">
            <a:extLst>
              <a:ext uri="{FF2B5EF4-FFF2-40B4-BE49-F238E27FC236}">
                <a16:creationId xmlns:a16="http://schemas.microsoft.com/office/drawing/2014/main" id="{E9E8457C-A06F-BACA-381D-86AC6D369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413" y="2331222"/>
            <a:ext cx="4699030" cy="6268325"/>
          </a:xfrm>
          <a:prstGeom prst="rect">
            <a:avLst/>
          </a:prstGeom>
        </p:spPr>
      </p:pic>
      <p:pic>
        <p:nvPicPr>
          <p:cNvPr id="35" name="Picture 34">
            <a:extLst>
              <a:ext uri="{FF2B5EF4-FFF2-40B4-BE49-F238E27FC236}">
                <a16:creationId xmlns:a16="http://schemas.microsoft.com/office/drawing/2014/main" id="{32C868C4-CA7C-8DC1-8578-FC6D2F17A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167" y="2331222"/>
            <a:ext cx="4974026" cy="6171238"/>
          </a:xfrm>
          <a:prstGeom prst="rect">
            <a:avLst/>
          </a:prstGeom>
        </p:spPr>
      </p:pic>
      <p:pic>
        <p:nvPicPr>
          <p:cNvPr id="39" name="Picture 38">
            <a:extLst>
              <a:ext uri="{FF2B5EF4-FFF2-40B4-BE49-F238E27FC236}">
                <a16:creationId xmlns:a16="http://schemas.microsoft.com/office/drawing/2014/main" id="{837B6721-59D7-F82A-8D03-02EA27A9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5374" y="2359320"/>
            <a:ext cx="5133425" cy="5925377"/>
          </a:xfrm>
          <a:prstGeom prst="rect">
            <a:avLst/>
          </a:prstGeom>
        </p:spPr>
      </p:pic>
    </p:spTree>
  </p:cSld>
  <p:clrMapOvr>
    <a:masterClrMapping/>
  </p:clrMapOvr>
  <p:transition spd="slow" advTm="3000">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28700" y="924996"/>
            <a:ext cx="226459" cy="22645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6" name="Group 6"/>
          <p:cNvGrpSpPr/>
          <p:nvPr/>
        </p:nvGrpSpPr>
        <p:grpSpPr>
          <a:xfrm>
            <a:off x="1558901" y="924996"/>
            <a:ext cx="226459" cy="22645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8" name="Group 8"/>
          <p:cNvGrpSpPr/>
          <p:nvPr/>
        </p:nvGrpSpPr>
        <p:grpSpPr>
          <a:xfrm>
            <a:off x="2089102" y="924996"/>
            <a:ext cx="226459" cy="22645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sp>
        <p:nvSpPr>
          <p:cNvPr id="10" name="TextBox 10"/>
          <p:cNvSpPr txBox="1"/>
          <p:nvPr/>
        </p:nvSpPr>
        <p:spPr>
          <a:xfrm>
            <a:off x="15334054" y="9229725"/>
            <a:ext cx="1925246" cy="620619"/>
          </a:xfrm>
          <a:prstGeom prst="rect">
            <a:avLst/>
          </a:prstGeom>
        </p:spPr>
        <p:txBody>
          <a:bodyPr lIns="0" tIns="0" rIns="0" bIns="0" rtlCol="0" anchor="t">
            <a:spAutoFit/>
          </a:bodyPr>
          <a:lstStyle/>
          <a:p>
            <a:pPr algn="r">
              <a:lnSpc>
                <a:spcPts val="2519"/>
              </a:lnSpc>
              <a:spcBef>
                <a:spcPct val="0"/>
              </a:spcBef>
            </a:pPr>
            <a:r>
              <a:rPr lang="en-US" sz="1799" dirty="0">
                <a:solidFill>
                  <a:srgbClr val="000000"/>
                </a:solidFill>
                <a:latin typeface="Open Sans"/>
              </a:rPr>
              <a:t>Page 10</a:t>
            </a:r>
          </a:p>
          <a:p>
            <a:pPr algn="r">
              <a:lnSpc>
                <a:spcPts val="2519"/>
              </a:lnSpc>
              <a:spcBef>
                <a:spcPct val="0"/>
              </a:spcBef>
            </a:pPr>
            <a:endParaRPr lang="en-US" sz="1799" dirty="0">
              <a:solidFill>
                <a:srgbClr val="000000"/>
              </a:solidFill>
              <a:latin typeface="Open Sans"/>
            </a:endParaRPr>
          </a:p>
        </p:txBody>
      </p:sp>
      <p:grpSp>
        <p:nvGrpSpPr>
          <p:cNvPr id="11" name="Group 11"/>
          <p:cNvGrpSpPr/>
          <p:nvPr/>
        </p:nvGrpSpPr>
        <p:grpSpPr>
          <a:xfrm>
            <a:off x="0" y="0"/>
            <a:ext cx="18288000" cy="10287000"/>
            <a:chOff x="0" y="0"/>
            <a:chExt cx="4702047" cy="2581264"/>
          </a:xfrm>
        </p:grpSpPr>
        <p:sp>
          <p:nvSpPr>
            <p:cNvPr id="12" name="Freeform 12"/>
            <p:cNvSpPr/>
            <p:nvPr/>
          </p:nvSpPr>
          <p:spPr>
            <a:xfrm>
              <a:off x="0" y="0"/>
              <a:ext cx="4702047" cy="2581264"/>
            </a:xfrm>
            <a:custGeom>
              <a:avLst/>
              <a:gdLst/>
              <a:ahLst/>
              <a:cxnLst/>
              <a:rect l="l" t="t" r="r" b="b"/>
              <a:pathLst>
                <a:path w="4702047" h="2581264">
                  <a:moveTo>
                    <a:pt x="0" y="0"/>
                  </a:moveTo>
                  <a:lnTo>
                    <a:pt x="4702047" y="0"/>
                  </a:lnTo>
                  <a:lnTo>
                    <a:pt x="4702047" y="2581264"/>
                  </a:lnTo>
                  <a:lnTo>
                    <a:pt x="0" y="2581264"/>
                  </a:lnTo>
                  <a:close/>
                </a:path>
              </a:pathLst>
            </a:custGeom>
            <a:solidFill>
              <a:srgbClr val="F39D5B"/>
            </a:solidFill>
          </p:spPr>
        </p:sp>
      </p:grpSp>
      <p:sp>
        <p:nvSpPr>
          <p:cNvPr id="13" name="TextBox 13"/>
          <p:cNvSpPr txBox="1"/>
          <p:nvPr/>
        </p:nvSpPr>
        <p:spPr>
          <a:xfrm>
            <a:off x="4800600" y="4076700"/>
            <a:ext cx="10199869" cy="1734510"/>
          </a:xfrm>
          <a:prstGeom prst="rect">
            <a:avLst/>
          </a:prstGeom>
        </p:spPr>
        <p:txBody>
          <a:bodyPr lIns="0" tIns="0" rIns="0" bIns="0" rtlCol="0" anchor="t">
            <a:spAutoFit/>
          </a:bodyPr>
          <a:lstStyle/>
          <a:p>
            <a:pPr>
              <a:lnSpc>
                <a:spcPts val="14125"/>
              </a:lnSpc>
              <a:spcBef>
                <a:spcPct val="0"/>
              </a:spcBef>
            </a:pPr>
            <a:r>
              <a:rPr lang="en-US" sz="10089" dirty="0">
                <a:solidFill>
                  <a:srgbClr val="FFFFFF"/>
                </a:solidFill>
                <a:latin typeface="Poppins Bold"/>
              </a:rPr>
              <a:t>THANK YOU</a:t>
            </a: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5334054" y="9229725"/>
            <a:ext cx="1925246" cy="297180"/>
          </a:xfrm>
          <a:prstGeom prst="rect">
            <a:avLst/>
          </a:prstGeom>
        </p:spPr>
        <p:txBody>
          <a:bodyPr lIns="0" tIns="0" rIns="0" bIns="0" rtlCol="0" anchor="t">
            <a:spAutoFit/>
          </a:bodyPr>
          <a:lstStyle/>
          <a:p>
            <a:pPr algn="r">
              <a:lnSpc>
                <a:spcPts val="2519"/>
              </a:lnSpc>
              <a:spcBef>
                <a:spcPct val="0"/>
              </a:spcBef>
            </a:pPr>
            <a:r>
              <a:rPr lang="en-US" sz="1799" dirty="0">
                <a:solidFill>
                  <a:srgbClr val="000000"/>
                </a:solidFill>
                <a:latin typeface="Open Sans"/>
              </a:rPr>
              <a:t>Page 02</a:t>
            </a:r>
          </a:p>
        </p:txBody>
      </p:sp>
      <p:grpSp>
        <p:nvGrpSpPr>
          <p:cNvPr id="5" name="Group 5"/>
          <p:cNvGrpSpPr/>
          <p:nvPr/>
        </p:nvGrpSpPr>
        <p:grpSpPr>
          <a:xfrm>
            <a:off x="15972439" y="915471"/>
            <a:ext cx="226459" cy="226459"/>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7" name="Group 7"/>
          <p:cNvGrpSpPr/>
          <p:nvPr/>
        </p:nvGrpSpPr>
        <p:grpSpPr>
          <a:xfrm>
            <a:off x="16502640" y="915471"/>
            <a:ext cx="226459" cy="226459"/>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9" name="Group 9"/>
          <p:cNvGrpSpPr/>
          <p:nvPr/>
        </p:nvGrpSpPr>
        <p:grpSpPr>
          <a:xfrm>
            <a:off x="17032841" y="915471"/>
            <a:ext cx="226459" cy="226459"/>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sp>
        <p:nvSpPr>
          <p:cNvPr id="11" name="TextBox 11"/>
          <p:cNvSpPr txBox="1"/>
          <p:nvPr/>
        </p:nvSpPr>
        <p:spPr>
          <a:xfrm>
            <a:off x="9415789" y="2756048"/>
            <a:ext cx="9931451" cy="706755"/>
          </a:xfrm>
          <a:prstGeom prst="rect">
            <a:avLst/>
          </a:prstGeom>
        </p:spPr>
        <p:txBody>
          <a:bodyPr lIns="0" tIns="0" rIns="0" bIns="0" rtlCol="0" anchor="t">
            <a:spAutoFit/>
          </a:bodyPr>
          <a:lstStyle/>
          <a:p>
            <a:pPr>
              <a:lnSpc>
                <a:spcPts val="5760"/>
              </a:lnSpc>
            </a:pPr>
            <a:r>
              <a:rPr lang="en-US" sz="4500" dirty="0">
                <a:solidFill>
                  <a:srgbClr val="000000"/>
                </a:solidFill>
                <a:latin typeface="Poppins Bold"/>
              </a:rPr>
              <a:t>GROUP MEMBERS:</a:t>
            </a:r>
          </a:p>
        </p:txBody>
      </p:sp>
      <p:sp>
        <p:nvSpPr>
          <p:cNvPr id="12" name="TextBox 12"/>
          <p:cNvSpPr txBox="1"/>
          <p:nvPr/>
        </p:nvSpPr>
        <p:spPr>
          <a:xfrm>
            <a:off x="9114503" y="4897427"/>
            <a:ext cx="9401250" cy="2721867"/>
          </a:xfrm>
          <a:prstGeom prst="rect">
            <a:avLst/>
          </a:prstGeom>
        </p:spPr>
        <p:txBody>
          <a:bodyPr lIns="0" tIns="0" rIns="0" bIns="0" rtlCol="0" anchor="t">
            <a:spAutoFit/>
          </a:bodyPr>
          <a:lstStyle/>
          <a:p>
            <a:pPr marL="582924" lvl="1" indent="-291462">
              <a:lnSpc>
                <a:spcPts val="5507"/>
              </a:lnSpc>
              <a:buFont typeface="Arial"/>
              <a:buChar char="•"/>
            </a:pPr>
            <a:r>
              <a:rPr lang="en-US" sz="2699" dirty="0">
                <a:solidFill>
                  <a:srgbClr val="000000"/>
                </a:solidFill>
                <a:latin typeface="Open Sans"/>
              </a:rPr>
              <a:t>PARTH BHATT (202301022)</a:t>
            </a:r>
          </a:p>
          <a:p>
            <a:pPr marL="582924" lvl="1" indent="-291462">
              <a:lnSpc>
                <a:spcPts val="5507"/>
              </a:lnSpc>
              <a:buFont typeface="Arial"/>
              <a:buChar char="•"/>
            </a:pPr>
            <a:r>
              <a:rPr lang="en-US" sz="2699" dirty="0">
                <a:solidFill>
                  <a:srgbClr val="000000"/>
                </a:solidFill>
                <a:latin typeface="Open Sans"/>
              </a:rPr>
              <a:t>HEET BHUVA (202301151)</a:t>
            </a:r>
          </a:p>
          <a:p>
            <a:pPr marL="582924" lvl="1" indent="-291462">
              <a:lnSpc>
                <a:spcPts val="5507"/>
              </a:lnSpc>
              <a:buFont typeface="Arial"/>
              <a:buChar char="•"/>
            </a:pPr>
            <a:r>
              <a:rPr lang="en-US" sz="2699" dirty="0">
                <a:solidFill>
                  <a:srgbClr val="000000"/>
                </a:solidFill>
                <a:latin typeface="Open Sans"/>
              </a:rPr>
              <a:t>OM PATEL (202301027)</a:t>
            </a:r>
          </a:p>
          <a:p>
            <a:pPr marL="582924" lvl="1" indent="-291462">
              <a:lnSpc>
                <a:spcPts val="5507"/>
              </a:lnSpc>
              <a:buFont typeface="Arial"/>
              <a:buChar char="•"/>
            </a:pPr>
            <a:r>
              <a:rPr lang="en-US" sz="2699" dirty="0">
                <a:solidFill>
                  <a:srgbClr val="000000"/>
                </a:solidFill>
                <a:latin typeface="Open Sans"/>
              </a:rPr>
              <a:t>DEEP KAKADIYA (202301097)</a:t>
            </a:r>
          </a:p>
        </p:txBody>
      </p:sp>
      <p:sp>
        <p:nvSpPr>
          <p:cNvPr id="13" name="Freeform 13"/>
          <p:cNvSpPr/>
          <p:nvPr/>
        </p:nvSpPr>
        <p:spPr>
          <a:xfrm>
            <a:off x="7885285" y="7295008"/>
            <a:ext cx="665779" cy="665779"/>
          </a:xfrm>
          <a:custGeom>
            <a:avLst/>
            <a:gdLst/>
            <a:ahLst/>
            <a:cxnLst/>
            <a:rect l="l" t="t" r="r" b="b"/>
            <a:pathLst>
              <a:path w="665779" h="665779">
                <a:moveTo>
                  <a:pt x="0" y="0"/>
                </a:moveTo>
                <a:lnTo>
                  <a:pt x="665779" y="0"/>
                </a:lnTo>
                <a:lnTo>
                  <a:pt x="665779" y="665778"/>
                </a:lnTo>
                <a:lnTo>
                  <a:pt x="0" y="665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5" name="Picture 14">
            <a:extLst>
              <a:ext uri="{FF2B5EF4-FFF2-40B4-BE49-F238E27FC236}">
                <a16:creationId xmlns:a16="http://schemas.microsoft.com/office/drawing/2014/main" id="{6251691B-6069-CC04-F61F-3A55BCF50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59059"/>
            <a:ext cx="8034013" cy="7042748"/>
          </a:xfrm>
          <a:prstGeom prst="rect">
            <a:avLst/>
          </a:prstGeom>
        </p:spPr>
      </p:pic>
    </p:spTree>
  </p:cSld>
  <p:clrMapOvr>
    <a:masterClrMapping/>
  </p:clrMapOvr>
  <p:transition spd="slow" advTm="3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5334054" y="9229725"/>
            <a:ext cx="1925246" cy="620619"/>
          </a:xfrm>
          <a:prstGeom prst="rect">
            <a:avLst/>
          </a:prstGeom>
        </p:spPr>
        <p:txBody>
          <a:bodyPr lIns="0" tIns="0" rIns="0" bIns="0" rtlCol="0" anchor="t">
            <a:spAutoFit/>
          </a:bodyPr>
          <a:lstStyle/>
          <a:p>
            <a:pPr algn="r">
              <a:lnSpc>
                <a:spcPts val="2519"/>
              </a:lnSpc>
              <a:spcBef>
                <a:spcPct val="0"/>
              </a:spcBef>
            </a:pPr>
            <a:r>
              <a:rPr lang="en-US" sz="1799" dirty="0">
                <a:solidFill>
                  <a:srgbClr val="000000"/>
                </a:solidFill>
                <a:latin typeface="Open Sans"/>
              </a:rPr>
              <a:t>Page 03</a:t>
            </a:r>
          </a:p>
          <a:p>
            <a:pPr algn="r">
              <a:lnSpc>
                <a:spcPts val="2519"/>
              </a:lnSpc>
              <a:spcBef>
                <a:spcPct val="0"/>
              </a:spcBef>
            </a:pPr>
            <a:endParaRPr lang="en-US" sz="1799" dirty="0">
              <a:solidFill>
                <a:srgbClr val="000000"/>
              </a:solidFill>
              <a:latin typeface="Open Sans"/>
            </a:endParaRPr>
          </a:p>
        </p:txBody>
      </p:sp>
      <p:sp>
        <p:nvSpPr>
          <p:cNvPr id="5" name="TextBox 5"/>
          <p:cNvSpPr txBox="1"/>
          <p:nvPr/>
        </p:nvSpPr>
        <p:spPr>
          <a:xfrm>
            <a:off x="2912122" y="4036206"/>
            <a:ext cx="12463757" cy="724789"/>
          </a:xfrm>
          <a:prstGeom prst="rect">
            <a:avLst/>
          </a:prstGeom>
        </p:spPr>
        <p:txBody>
          <a:bodyPr lIns="0" tIns="0" rIns="0" bIns="0" rtlCol="0" anchor="t">
            <a:spAutoFit/>
          </a:bodyPr>
          <a:lstStyle/>
          <a:p>
            <a:pPr>
              <a:lnSpc>
                <a:spcPts val="5888"/>
              </a:lnSpc>
            </a:pPr>
            <a:r>
              <a:rPr lang="en-US" sz="4600">
                <a:solidFill>
                  <a:srgbClr val="000000"/>
                </a:solidFill>
                <a:latin typeface="Poppins Bold"/>
              </a:rPr>
              <a:t>P1-AUTOMATED TIME-TABLE GENERATOR:</a:t>
            </a:r>
          </a:p>
        </p:txBody>
      </p:sp>
      <p:sp>
        <p:nvSpPr>
          <p:cNvPr id="6" name="TextBox 6"/>
          <p:cNvSpPr txBox="1"/>
          <p:nvPr/>
        </p:nvSpPr>
        <p:spPr>
          <a:xfrm>
            <a:off x="3464616" y="5216323"/>
            <a:ext cx="11358767" cy="2613026"/>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Open Sans"/>
              </a:rPr>
              <a:t>Given slots (list of instructors, list of courses, and the course credit details), generate a weekly lecture and lab timetable with no clashes and continuous sessions of the same instructor. It might be possible to assign two instructors to the same course as well as some instructors should only be given lectures during the initial hours. Also, it should  return a time-table for an instructor and a classroom/lab.</a:t>
            </a:r>
          </a:p>
        </p:txBody>
      </p:sp>
      <p:pic>
        <p:nvPicPr>
          <p:cNvPr id="12" name="Picture 11">
            <a:extLst>
              <a:ext uri="{FF2B5EF4-FFF2-40B4-BE49-F238E27FC236}">
                <a16:creationId xmlns:a16="http://schemas.microsoft.com/office/drawing/2014/main" id="{F75ED033-A503-1DA1-0469-8D74CE5D8B5D}"/>
              </a:ext>
            </a:extLst>
          </p:cNvPr>
          <p:cNvPicPr>
            <a:picLocks noChangeAspect="1"/>
          </p:cNvPicPr>
          <p:nvPr/>
        </p:nvPicPr>
        <p:blipFill>
          <a:blip r:embed="rId2"/>
          <a:stretch>
            <a:fillRect/>
          </a:stretch>
        </p:blipFill>
        <p:spPr>
          <a:xfrm>
            <a:off x="0" y="0"/>
            <a:ext cx="18288000" cy="3390900"/>
          </a:xfrm>
          <a:prstGeom prst="rect">
            <a:avLst/>
          </a:prstGeom>
        </p:spPr>
      </p:pic>
    </p:spTree>
  </p:cSld>
  <p:clrMapOvr>
    <a:masterClrMapping/>
  </p:clrMapOvr>
  <p:transition spd="slow" advTm="3000">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9D5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24996"/>
            <a:ext cx="226459" cy="22645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4" name="Group 4"/>
          <p:cNvGrpSpPr/>
          <p:nvPr/>
        </p:nvGrpSpPr>
        <p:grpSpPr>
          <a:xfrm>
            <a:off x="1558901" y="924996"/>
            <a:ext cx="226459" cy="22645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6" name="Group 6"/>
          <p:cNvGrpSpPr/>
          <p:nvPr/>
        </p:nvGrpSpPr>
        <p:grpSpPr>
          <a:xfrm>
            <a:off x="2089102" y="924996"/>
            <a:ext cx="226459" cy="22645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16" name="Freeform 16"/>
          <p:cNvSpPr/>
          <p:nvPr/>
        </p:nvSpPr>
        <p:spPr>
          <a:xfrm>
            <a:off x="9984768" y="6609266"/>
            <a:ext cx="626193" cy="587482"/>
          </a:xfrm>
          <a:custGeom>
            <a:avLst/>
            <a:gdLst/>
            <a:ahLst/>
            <a:cxnLst/>
            <a:rect l="l" t="t" r="r" b="b"/>
            <a:pathLst>
              <a:path w="626193" h="587482">
                <a:moveTo>
                  <a:pt x="0" y="0"/>
                </a:moveTo>
                <a:lnTo>
                  <a:pt x="626193" y="0"/>
                </a:lnTo>
                <a:lnTo>
                  <a:pt x="626193" y="587483"/>
                </a:lnTo>
                <a:lnTo>
                  <a:pt x="0" y="5874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796080" y="4188543"/>
            <a:ext cx="581784" cy="495045"/>
          </a:xfrm>
          <a:custGeom>
            <a:avLst/>
            <a:gdLst/>
            <a:ahLst/>
            <a:cxnLst/>
            <a:rect l="l" t="t" r="r" b="b"/>
            <a:pathLst>
              <a:path w="581784" h="495045">
                <a:moveTo>
                  <a:pt x="0" y="0"/>
                </a:moveTo>
                <a:lnTo>
                  <a:pt x="581784" y="0"/>
                </a:lnTo>
                <a:lnTo>
                  <a:pt x="581784" y="495046"/>
                </a:lnTo>
                <a:lnTo>
                  <a:pt x="0" y="495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15334054" y="9229725"/>
            <a:ext cx="1925246" cy="297180"/>
          </a:xfrm>
          <a:prstGeom prst="rect">
            <a:avLst/>
          </a:prstGeom>
        </p:spPr>
        <p:txBody>
          <a:bodyPr lIns="0" tIns="0" rIns="0" bIns="0" rtlCol="0" anchor="t">
            <a:spAutoFit/>
          </a:bodyPr>
          <a:lstStyle/>
          <a:p>
            <a:pPr algn="r">
              <a:lnSpc>
                <a:spcPts val="2519"/>
              </a:lnSpc>
              <a:spcBef>
                <a:spcPct val="0"/>
              </a:spcBef>
            </a:pPr>
            <a:r>
              <a:rPr lang="en-US" sz="1799" dirty="0">
                <a:solidFill>
                  <a:srgbClr val="FFFFFF"/>
                </a:solidFill>
                <a:latin typeface="Open Sans"/>
              </a:rPr>
              <a:t>Page 04</a:t>
            </a:r>
          </a:p>
        </p:txBody>
      </p:sp>
      <p:sp>
        <p:nvSpPr>
          <p:cNvPr id="21" name="TextBox 21"/>
          <p:cNvSpPr txBox="1"/>
          <p:nvPr/>
        </p:nvSpPr>
        <p:spPr>
          <a:xfrm>
            <a:off x="2089102" y="645164"/>
            <a:ext cx="14109796" cy="987450"/>
          </a:xfrm>
          <a:prstGeom prst="rect">
            <a:avLst/>
          </a:prstGeom>
        </p:spPr>
        <p:txBody>
          <a:bodyPr lIns="0" tIns="0" rIns="0" bIns="0" rtlCol="0" anchor="t">
            <a:spAutoFit/>
          </a:bodyPr>
          <a:lstStyle/>
          <a:p>
            <a:pPr algn="ctr">
              <a:lnSpc>
                <a:spcPts val="7680"/>
              </a:lnSpc>
            </a:pPr>
            <a:r>
              <a:rPr lang="en-US" sz="6000" dirty="0">
                <a:solidFill>
                  <a:srgbClr val="FFFFFF"/>
                </a:solidFill>
                <a:latin typeface="Poppins Bold"/>
              </a:rPr>
              <a:t> Algorithm(Using Flowchart)</a:t>
            </a:r>
          </a:p>
        </p:txBody>
      </p:sp>
      <p:sp>
        <p:nvSpPr>
          <p:cNvPr id="22" name="TextBox 22"/>
          <p:cNvSpPr txBox="1"/>
          <p:nvPr/>
        </p:nvSpPr>
        <p:spPr>
          <a:xfrm>
            <a:off x="4068139" y="4811638"/>
            <a:ext cx="4349322" cy="763270"/>
          </a:xfrm>
          <a:prstGeom prst="rect">
            <a:avLst/>
          </a:prstGeom>
        </p:spPr>
        <p:txBody>
          <a:bodyPr lIns="0" tIns="0" rIns="0" bIns="0" rtlCol="0" anchor="t">
            <a:spAutoFit/>
          </a:bodyPr>
          <a:lstStyle/>
          <a:p>
            <a:pPr>
              <a:lnSpc>
                <a:spcPts val="3079"/>
              </a:lnSpc>
              <a:spcBef>
                <a:spcPct val="0"/>
              </a:spcBef>
            </a:pPr>
            <a:r>
              <a:rPr lang="en-US" sz="2199">
                <a:solidFill>
                  <a:srgbClr val="F39D5B"/>
                </a:solidFill>
                <a:latin typeface="Open Sans"/>
              </a:rPr>
              <a:t>Lorem ipsum dolor sit amet, adipi scing dolor sit amet</a:t>
            </a:r>
          </a:p>
        </p:txBody>
      </p:sp>
      <p:sp>
        <p:nvSpPr>
          <p:cNvPr id="23" name="TextBox 23"/>
          <p:cNvSpPr txBox="1"/>
          <p:nvPr/>
        </p:nvSpPr>
        <p:spPr>
          <a:xfrm>
            <a:off x="4098917" y="4230643"/>
            <a:ext cx="4318544" cy="372745"/>
          </a:xfrm>
          <a:prstGeom prst="rect">
            <a:avLst/>
          </a:prstGeom>
        </p:spPr>
        <p:txBody>
          <a:bodyPr lIns="0" tIns="0" rIns="0" bIns="0" rtlCol="0" anchor="t">
            <a:spAutoFit/>
          </a:bodyPr>
          <a:lstStyle/>
          <a:p>
            <a:pPr>
              <a:lnSpc>
                <a:spcPts val="3079"/>
              </a:lnSpc>
              <a:spcBef>
                <a:spcPct val="0"/>
              </a:spcBef>
            </a:pPr>
            <a:r>
              <a:rPr lang="en-US" sz="2199" dirty="0">
                <a:solidFill>
                  <a:srgbClr val="F39D5B"/>
                </a:solidFill>
                <a:latin typeface="Open Sans Bold"/>
              </a:rPr>
              <a:t>Location University</a:t>
            </a:r>
          </a:p>
        </p:txBody>
      </p:sp>
      <p:sp>
        <p:nvSpPr>
          <p:cNvPr id="28" name="TextBox 28"/>
          <p:cNvSpPr txBox="1"/>
          <p:nvPr/>
        </p:nvSpPr>
        <p:spPr>
          <a:xfrm>
            <a:off x="11131582" y="7278580"/>
            <a:ext cx="4349322" cy="763270"/>
          </a:xfrm>
          <a:prstGeom prst="rect">
            <a:avLst/>
          </a:prstGeom>
        </p:spPr>
        <p:txBody>
          <a:bodyPr lIns="0" tIns="0" rIns="0" bIns="0" rtlCol="0" anchor="t">
            <a:spAutoFit/>
          </a:bodyPr>
          <a:lstStyle/>
          <a:p>
            <a:pPr>
              <a:lnSpc>
                <a:spcPts val="3079"/>
              </a:lnSpc>
              <a:spcBef>
                <a:spcPct val="0"/>
              </a:spcBef>
            </a:pPr>
            <a:r>
              <a:rPr lang="en-US" sz="2199">
                <a:solidFill>
                  <a:srgbClr val="F39D5B"/>
                </a:solidFill>
                <a:latin typeface="Open Sans"/>
              </a:rPr>
              <a:t>Lorem ipsum dolor sit amet, adipi scing dolor sit amet</a:t>
            </a:r>
          </a:p>
        </p:txBody>
      </p:sp>
      <p:sp>
        <p:nvSpPr>
          <p:cNvPr id="29" name="TextBox 29"/>
          <p:cNvSpPr txBox="1"/>
          <p:nvPr/>
        </p:nvSpPr>
        <p:spPr>
          <a:xfrm>
            <a:off x="11162360" y="6697585"/>
            <a:ext cx="4171694" cy="372745"/>
          </a:xfrm>
          <a:prstGeom prst="rect">
            <a:avLst/>
          </a:prstGeom>
        </p:spPr>
        <p:txBody>
          <a:bodyPr lIns="0" tIns="0" rIns="0" bIns="0" rtlCol="0" anchor="t">
            <a:spAutoFit/>
          </a:bodyPr>
          <a:lstStyle/>
          <a:p>
            <a:pPr>
              <a:lnSpc>
                <a:spcPts val="3079"/>
              </a:lnSpc>
              <a:spcBef>
                <a:spcPct val="0"/>
              </a:spcBef>
            </a:pPr>
            <a:r>
              <a:rPr lang="en-US" sz="2199">
                <a:solidFill>
                  <a:srgbClr val="F39D5B"/>
                </a:solidFill>
                <a:latin typeface="Open Sans Bold"/>
              </a:rPr>
              <a:t>Best System</a:t>
            </a:r>
          </a:p>
        </p:txBody>
      </p:sp>
      <p:pic>
        <p:nvPicPr>
          <p:cNvPr id="31" name="Picture 30">
            <a:extLst>
              <a:ext uri="{FF2B5EF4-FFF2-40B4-BE49-F238E27FC236}">
                <a16:creationId xmlns:a16="http://schemas.microsoft.com/office/drawing/2014/main" id="{B9F7E299-DE92-B551-5431-F91826A83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9103" y="1912446"/>
            <a:ext cx="13912898" cy="7955454"/>
          </a:xfrm>
          <a:prstGeom prst="rect">
            <a:avLst/>
          </a:prstGeom>
        </p:spPr>
      </p:pic>
    </p:spTree>
  </p:cSld>
  <p:clrMapOvr>
    <a:masterClrMapping/>
  </p:clrMapOvr>
  <p:transition spd="med" advTm="300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0"/>
            <a:chOff x="0" y="0"/>
            <a:chExt cx="19698761" cy="5339191"/>
          </a:xfrm>
        </p:grpSpPr>
        <p:sp>
          <p:nvSpPr>
            <p:cNvPr id="4" name="Freeform 4"/>
            <p:cNvSpPr/>
            <p:nvPr/>
          </p:nvSpPr>
          <p:spPr>
            <a:xfrm>
              <a:off x="0" y="0"/>
              <a:ext cx="19698762" cy="5339192"/>
            </a:xfrm>
            <a:custGeom>
              <a:avLst/>
              <a:gdLst/>
              <a:ahLst/>
              <a:cxnLst/>
              <a:rect l="l" t="t" r="r" b="b"/>
              <a:pathLst>
                <a:path w="19698762" h="5339192">
                  <a:moveTo>
                    <a:pt x="0" y="0"/>
                  </a:moveTo>
                  <a:lnTo>
                    <a:pt x="19698762" y="0"/>
                  </a:lnTo>
                  <a:lnTo>
                    <a:pt x="19698762" y="5339192"/>
                  </a:lnTo>
                  <a:lnTo>
                    <a:pt x="0" y="5339192"/>
                  </a:lnTo>
                  <a:close/>
                </a:path>
              </a:pathLst>
            </a:custGeom>
            <a:solidFill>
              <a:srgbClr val="F39D5B">
                <a:alpha val="89804"/>
              </a:srgbClr>
            </a:solidFill>
          </p:spPr>
        </p:sp>
      </p:grpSp>
      <p:sp>
        <p:nvSpPr>
          <p:cNvPr id="6" name="TextBox 6"/>
          <p:cNvSpPr txBox="1"/>
          <p:nvPr/>
        </p:nvSpPr>
        <p:spPr>
          <a:xfrm>
            <a:off x="2315561" y="1009957"/>
            <a:ext cx="15238942" cy="836768"/>
          </a:xfrm>
          <a:prstGeom prst="rect">
            <a:avLst/>
          </a:prstGeom>
        </p:spPr>
        <p:txBody>
          <a:bodyPr wrap="square" lIns="0" tIns="0" rIns="0" bIns="0" rtlCol="0" anchor="t">
            <a:spAutoFit/>
          </a:bodyPr>
          <a:lstStyle/>
          <a:p>
            <a:pPr algn="ctr">
              <a:lnSpc>
                <a:spcPts val="6299"/>
              </a:lnSpc>
              <a:spcBef>
                <a:spcPct val="0"/>
              </a:spcBef>
            </a:pPr>
            <a:r>
              <a:rPr lang="en-US" sz="6000" dirty="0">
                <a:solidFill>
                  <a:srgbClr val="FFFFFF"/>
                </a:solidFill>
                <a:latin typeface="Poppins Bold" panose="020B0604020202020204" charset="0"/>
                <a:cs typeface="Poppins Bold" panose="020B0604020202020204" charset="0"/>
              </a:rPr>
              <a:t> Algorithm(Using Animation)</a:t>
            </a:r>
          </a:p>
        </p:txBody>
      </p:sp>
      <p:grpSp>
        <p:nvGrpSpPr>
          <p:cNvPr id="14" name="Group 2">
            <a:extLst>
              <a:ext uri="{FF2B5EF4-FFF2-40B4-BE49-F238E27FC236}">
                <a16:creationId xmlns:a16="http://schemas.microsoft.com/office/drawing/2014/main" id="{87B32848-0B6C-CFA3-71B4-8DAFE46D1F57}"/>
              </a:ext>
            </a:extLst>
          </p:cNvPr>
          <p:cNvGrpSpPr/>
          <p:nvPr/>
        </p:nvGrpSpPr>
        <p:grpSpPr>
          <a:xfrm>
            <a:off x="1028700" y="1110904"/>
            <a:ext cx="226459" cy="226459"/>
            <a:chOff x="0" y="0"/>
            <a:chExt cx="1913890" cy="1913890"/>
          </a:xfrm>
        </p:grpSpPr>
        <p:sp>
          <p:nvSpPr>
            <p:cNvPr id="15" name="Freeform 3">
              <a:extLst>
                <a:ext uri="{FF2B5EF4-FFF2-40B4-BE49-F238E27FC236}">
                  <a16:creationId xmlns:a16="http://schemas.microsoft.com/office/drawing/2014/main" id="{CA41AB9D-B191-1BA2-D8E5-DEF592768404}"/>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6" name="Group 4">
            <a:extLst>
              <a:ext uri="{FF2B5EF4-FFF2-40B4-BE49-F238E27FC236}">
                <a16:creationId xmlns:a16="http://schemas.microsoft.com/office/drawing/2014/main" id="{30458F72-E594-823A-2537-279206FBF651}"/>
              </a:ext>
            </a:extLst>
          </p:cNvPr>
          <p:cNvGrpSpPr/>
          <p:nvPr/>
        </p:nvGrpSpPr>
        <p:grpSpPr>
          <a:xfrm>
            <a:off x="1558901" y="1125644"/>
            <a:ext cx="226459" cy="226459"/>
            <a:chOff x="0" y="0"/>
            <a:chExt cx="1913890" cy="1913890"/>
          </a:xfrm>
        </p:grpSpPr>
        <p:sp>
          <p:nvSpPr>
            <p:cNvPr id="17" name="Freeform 5">
              <a:extLst>
                <a:ext uri="{FF2B5EF4-FFF2-40B4-BE49-F238E27FC236}">
                  <a16:creationId xmlns:a16="http://schemas.microsoft.com/office/drawing/2014/main" id="{1254A4C2-BCA2-10D8-3457-C29049530BA2}"/>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8" name="Group 6">
            <a:extLst>
              <a:ext uri="{FF2B5EF4-FFF2-40B4-BE49-F238E27FC236}">
                <a16:creationId xmlns:a16="http://schemas.microsoft.com/office/drawing/2014/main" id="{BA4EA708-5795-8920-C305-BC26BE33FDCE}"/>
              </a:ext>
            </a:extLst>
          </p:cNvPr>
          <p:cNvGrpSpPr/>
          <p:nvPr/>
        </p:nvGrpSpPr>
        <p:grpSpPr>
          <a:xfrm>
            <a:off x="2089102" y="1125645"/>
            <a:ext cx="226459" cy="226459"/>
            <a:chOff x="0" y="0"/>
            <a:chExt cx="1913890" cy="1913890"/>
          </a:xfrm>
        </p:grpSpPr>
        <p:sp>
          <p:nvSpPr>
            <p:cNvPr id="19" name="Freeform 7">
              <a:extLst>
                <a:ext uri="{FF2B5EF4-FFF2-40B4-BE49-F238E27FC236}">
                  <a16:creationId xmlns:a16="http://schemas.microsoft.com/office/drawing/2014/main" id="{5B928560-B92B-4144-835D-3C689653BB7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20" name="Automated TT">
            <a:hlinkClick r:id="" action="ppaction://media"/>
            <a:extLst>
              <a:ext uri="{FF2B5EF4-FFF2-40B4-BE49-F238E27FC236}">
                <a16:creationId xmlns:a16="http://schemas.microsoft.com/office/drawing/2014/main" id="{5A41FE79-E4A0-DFF4-315B-EAC5CBF02A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2171700"/>
            <a:ext cx="16611600" cy="7924800"/>
          </a:xfrm>
          <a:prstGeom prst="rect">
            <a:avLst/>
          </a:prstGeom>
        </p:spPr>
      </p:pic>
      <p:sp>
        <p:nvSpPr>
          <p:cNvPr id="22" name="TextBox 20">
            <a:extLst>
              <a:ext uri="{FF2B5EF4-FFF2-40B4-BE49-F238E27FC236}">
                <a16:creationId xmlns:a16="http://schemas.microsoft.com/office/drawing/2014/main" id="{FFE8ABE5-7BB3-7E09-8801-44AC6563C7C3}"/>
              </a:ext>
            </a:extLst>
          </p:cNvPr>
          <p:cNvSpPr txBox="1"/>
          <p:nvPr/>
        </p:nvSpPr>
        <p:spPr>
          <a:xfrm>
            <a:off x="16002000" y="387802"/>
            <a:ext cx="1925246" cy="620619"/>
          </a:xfrm>
          <a:prstGeom prst="rect">
            <a:avLst/>
          </a:prstGeom>
        </p:spPr>
        <p:txBody>
          <a:bodyPr lIns="0" tIns="0" rIns="0" bIns="0" rtlCol="0" anchor="t">
            <a:spAutoFit/>
          </a:bodyPr>
          <a:lstStyle/>
          <a:p>
            <a:pPr algn="r">
              <a:lnSpc>
                <a:spcPts val="2519"/>
              </a:lnSpc>
              <a:spcBef>
                <a:spcPct val="0"/>
              </a:spcBef>
            </a:pPr>
            <a:r>
              <a:rPr lang="en-US" sz="1799" dirty="0">
                <a:solidFill>
                  <a:srgbClr val="FFFFFF"/>
                </a:solidFill>
                <a:latin typeface="Open Sans"/>
              </a:rPr>
              <a:t>Page 05</a:t>
            </a:r>
          </a:p>
          <a:p>
            <a:pPr algn="r">
              <a:lnSpc>
                <a:spcPts val="2519"/>
              </a:lnSpc>
              <a:spcBef>
                <a:spcPct val="0"/>
              </a:spcBef>
            </a:pPr>
            <a:endParaRPr lang="en-US" sz="1799" dirty="0">
              <a:solidFill>
                <a:srgbClr val="FFFFFF"/>
              </a:solidFill>
              <a:latin typeface="Open Sans"/>
            </a:endParaRPr>
          </a:p>
        </p:txBody>
      </p:sp>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28700" y="924996"/>
            <a:ext cx="226459" cy="226459"/>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6" name="Group 6"/>
          <p:cNvGrpSpPr/>
          <p:nvPr/>
        </p:nvGrpSpPr>
        <p:grpSpPr>
          <a:xfrm>
            <a:off x="1558901" y="924996"/>
            <a:ext cx="226459" cy="22645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8" name="Group 8"/>
          <p:cNvGrpSpPr/>
          <p:nvPr/>
        </p:nvGrpSpPr>
        <p:grpSpPr>
          <a:xfrm>
            <a:off x="2089102" y="924996"/>
            <a:ext cx="226459" cy="22645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sp>
        <p:nvSpPr>
          <p:cNvPr id="14" name="Freeform 14"/>
          <p:cNvSpPr/>
          <p:nvPr/>
        </p:nvSpPr>
        <p:spPr>
          <a:xfrm>
            <a:off x="9123451" y="7346822"/>
            <a:ext cx="803320" cy="619561"/>
          </a:xfrm>
          <a:custGeom>
            <a:avLst/>
            <a:gdLst/>
            <a:ahLst/>
            <a:cxnLst/>
            <a:rect l="l" t="t" r="r" b="b"/>
            <a:pathLst>
              <a:path w="803320" h="619561">
                <a:moveTo>
                  <a:pt x="0" y="0"/>
                </a:moveTo>
                <a:lnTo>
                  <a:pt x="803320" y="0"/>
                </a:lnTo>
                <a:lnTo>
                  <a:pt x="803320" y="619561"/>
                </a:lnTo>
                <a:lnTo>
                  <a:pt x="0" y="61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5334054" y="9715500"/>
            <a:ext cx="1925246" cy="297180"/>
          </a:xfrm>
          <a:prstGeom prst="rect">
            <a:avLst/>
          </a:prstGeom>
        </p:spPr>
        <p:txBody>
          <a:bodyPr lIns="0" tIns="0" rIns="0" bIns="0" rtlCol="0" anchor="t">
            <a:spAutoFit/>
          </a:bodyPr>
          <a:lstStyle/>
          <a:p>
            <a:pPr algn="r">
              <a:lnSpc>
                <a:spcPts val="2519"/>
              </a:lnSpc>
              <a:spcBef>
                <a:spcPct val="0"/>
              </a:spcBef>
            </a:pPr>
            <a:r>
              <a:rPr lang="en-US" sz="1799" dirty="0">
                <a:solidFill>
                  <a:srgbClr val="000000"/>
                </a:solidFill>
                <a:latin typeface="Open Sans"/>
              </a:rPr>
              <a:t>Page 05</a:t>
            </a:r>
          </a:p>
        </p:txBody>
      </p:sp>
      <p:sp>
        <p:nvSpPr>
          <p:cNvPr id="16" name="TextBox 16"/>
          <p:cNvSpPr txBox="1"/>
          <p:nvPr/>
        </p:nvSpPr>
        <p:spPr>
          <a:xfrm>
            <a:off x="381001" y="1286212"/>
            <a:ext cx="8874774" cy="932948"/>
          </a:xfrm>
          <a:prstGeom prst="rect">
            <a:avLst/>
          </a:prstGeom>
        </p:spPr>
        <p:txBody>
          <a:bodyPr wrap="square" lIns="0" tIns="0" rIns="0" bIns="0" rtlCol="0" anchor="t">
            <a:spAutoFit/>
          </a:bodyPr>
          <a:lstStyle/>
          <a:p>
            <a:pPr algn="ctr">
              <a:lnSpc>
                <a:spcPts val="7680"/>
              </a:lnSpc>
            </a:pPr>
            <a:r>
              <a:rPr lang="en-US" sz="5000" dirty="0">
                <a:solidFill>
                  <a:srgbClr val="000000"/>
                </a:solidFill>
                <a:latin typeface="Poppins Bold"/>
              </a:rPr>
              <a:t>Data structures we used</a:t>
            </a:r>
          </a:p>
        </p:txBody>
      </p:sp>
      <p:sp>
        <p:nvSpPr>
          <p:cNvPr id="17" name="TextBox 17"/>
          <p:cNvSpPr txBox="1"/>
          <p:nvPr/>
        </p:nvSpPr>
        <p:spPr>
          <a:xfrm>
            <a:off x="8183228" y="8813539"/>
            <a:ext cx="2683766" cy="763270"/>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Open Sans"/>
              </a:rPr>
              <a:t>Lorem ipsum dolor sit amet adipi</a:t>
            </a:r>
          </a:p>
        </p:txBody>
      </p:sp>
      <p:sp>
        <p:nvSpPr>
          <p:cNvPr id="18" name="TextBox 18"/>
          <p:cNvSpPr txBox="1"/>
          <p:nvPr/>
        </p:nvSpPr>
        <p:spPr>
          <a:xfrm>
            <a:off x="1524495" y="7927333"/>
            <a:ext cx="2802379" cy="297179"/>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Open Sans Bold"/>
              </a:rPr>
              <a:t>LEARN MORE</a:t>
            </a:r>
          </a:p>
        </p:txBody>
      </p:sp>
      <p:sp>
        <p:nvSpPr>
          <p:cNvPr id="19" name="TextBox 19"/>
          <p:cNvSpPr txBox="1"/>
          <p:nvPr/>
        </p:nvSpPr>
        <p:spPr>
          <a:xfrm>
            <a:off x="1074021" y="3028079"/>
            <a:ext cx="7848600" cy="5963171"/>
          </a:xfrm>
          <a:prstGeom prst="rect">
            <a:avLst/>
          </a:prstGeom>
        </p:spPr>
        <p:txBody>
          <a:bodyPr wrap="square" lIns="0" tIns="0" rIns="0" bIns="0" rtlCol="0" anchor="t">
            <a:spAutoFit/>
          </a:bodyPr>
          <a:lstStyle/>
          <a:p>
            <a:pPr>
              <a:lnSpc>
                <a:spcPts val="3079"/>
              </a:lnSpc>
              <a:spcBef>
                <a:spcPct val="0"/>
              </a:spcBef>
            </a:pPr>
            <a:r>
              <a:rPr lang="en-US" sz="3600" dirty="0">
                <a:solidFill>
                  <a:srgbClr val="000000"/>
                </a:solidFill>
                <a:latin typeface="Open Sans"/>
              </a:rPr>
              <a:t>We used mainly 2 data structures in our  project which are as below:</a:t>
            </a:r>
          </a:p>
          <a:p>
            <a:pPr>
              <a:lnSpc>
                <a:spcPts val="3079"/>
              </a:lnSpc>
              <a:spcBef>
                <a:spcPct val="0"/>
              </a:spcBef>
            </a:pPr>
            <a:endParaRPr lang="en-US" sz="3600" dirty="0">
              <a:solidFill>
                <a:srgbClr val="000000"/>
              </a:solidFill>
              <a:latin typeface="Open Sans"/>
            </a:endParaRPr>
          </a:p>
          <a:p>
            <a:pPr>
              <a:lnSpc>
                <a:spcPts val="3079"/>
              </a:lnSpc>
              <a:spcBef>
                <a:spcPct val="0"/>
              </a:spcBef>
            </a:pPr>
            <a:endParaRPr lang="en-US" sz="3600" dirty="0">
              <a:solidFill>
                <a:srgbClr val="000000"/>
              </a:solidFill>
              <a:latin typeface="Open Sans"/>
            </a:endParaRPr>
          </a:p>
          <a:p>
            <a:pPr marL="742950" indent="-742950">
              <a:lnSpc>
                <a:spcPts val="3079"/>
              </a:lnSpc>
              <a:spcBef>
                <a:spcPct val="0"/>
              </a:spcBef>
              <a:buAutoNum type="arabicPeriod"/>
            </a:pPr>
            <a:r>
              <a:rPr lang="en-US" sz="3600" b="1" dirty="0">
                <a:solidFill>
                  <a:srgbClr val="000000"/>
                </a:solidFill>
                <a:latin typeface="Open Sans"/>
              </a:rPr>
              <a:t>Array:</a:t>
            </a:r>
          </a:p>
          <a:p>
            <a:pPr>
              <a:lnSpc>
                <a:spcPts val="3079"/>
              </a:lnSpc>
              <a:spcBef>
                <a:spcPct val="0"/>
              </a:spcBef>
            </a:pPr>
            <a:endParaRPr lang="en-US" sz="2800" dirty="0">
              <a:solidFill>
                <a:srgbClr val="000000"/>
              </a:solidFill>
              <a:latin typeface="Open Sans"/>
            </a:endParaRPr>
          </a:p>
          <a:p>
            <a:pPr marL="457200" indent="-457200">
              <a:lnSpc>
                <a:spcPts val="3079"/>
              </a:lnSpc>
              <a:spcBef>
                <a:spcPct val="0"/>
              </a:spcBef>
              <a:buFont typeface="Arial" panose="020B0604020202020204" pitchFamily="34" charset="0"/>
              <a:buChar char="•"/>
            </a:pPr>
            <a:r>
              <a:rPr lang="en-US" sz="2800" dirty="0">
                <a:solidFill>
                  <a:srgbClr val="000000"/>
                </a:solidFill>
                <a:latin typeface="Open Sans"/>
              </a:rPr>
              <a:t>To store our timetable , we used a 3-D vector.(We will discuss why we choose array as our data structure in next slide). </a:t>
            </a:r>
          </a:p>
          <a:p>
            <a:pPr>
              <a:lnSpc>
                <a:spcPts val="3079"/>
              </a:lnSpc>
              <a:spcBef>
                <a:spcPct val="0"/>
              </a:spcBef>
            </a:pPr>
            <a:endParaRPr lang="en-US" sz="3600" b="1" dirty="0">
              <a:solidFill>
                <a:srgbClr val="000000"/>
              </a:solidFill>
              <a:latin typeface="Open Sans"/>
            </a:endParaRPr>
          </a:p>
          <a:p>
            <a:pPr>
              <a:lnSpc>
                <a:spcPts val="3079"/>
              </a:lnSpc>
              <a:spcBef>
                <a:spcPct val="0"/>
              </a:spcBef>
            </a:pPr>
            <a:r>
              <a:rPr lang="en-US" sz="3600" b="1" dirty="0">
                <a:solidFill>
                  <a:srgbClr val="000000"/>
                </a:solidFill>
                <a:latin typeface="Open Sans"/>
              </a:rPr>
              <a:t>2. HashMap:</a:t>
            </a:r>
          </a:p>
          <a:p>
            <a:pPr>
              <a:lnSpc>
                <a:spcPts val="3079"/>
              </a:lnSpc>
              <a:spcBef>
                <a:spcPct val="0"/>
              </a:spcBef>
            </a:pPr>
            <a:endParaRPr lang="en-US" sz="3600" b="1" dirty="0">
              <a:solidFill>
                <a:srgbClr val="000000"/>
              </a:solidFill>
              <a:latin typeface="Open Sans"/>
            </a:endParaRPr>
          </a:p>
          <a:p>
            <a:pPr marL="571500" indent="-571500">
              <a:lnSpc>
                <a:spcPts val="3079"/>
              </a:lnSpc>
              <a:spcBef>
                <a:spcPct val="0"/>
              </a:spcBef>
              <a:buFont typeface="Arial" panose="020B0604020202020204" pitchFamily="34" charset="0"/>
              <a:buChar char="•"/>
            </a:pPr>
            <a:r>
              <a:rPr lang="en-US" sz="2800" dirty="0">
                <a:solidFill>
                  <a:srgbClr val="000000"/>
                </a:solidFill>
                <a:latin typeface="Open Sans"/>
              </a:rPr>
              <a:t>To map professor’s short name with his full name and to map course code with course full name.</a:t>
            </a:r>
          </a:p>
        </p:txBody>
      </p:sp>
      <p:sp>
        <p:nvSpPr>
          <p:cNvPr id="20" name="TextBox 20"/>
          <p:cNvSpPr txBox="1"/>
          <p:nvPr/>
        </p:nvSpPr>
        <p:spPr>
          <a:xfrm>
            <a:off x="7580587" y="8246868"/>
            <a:ext cx="3889047" cy="3727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Open Sans Bold"/>
              </a:rPr>
              <a:t>Modern Campus</a:t>
            </a:r>
          </a:p>
        </p:txBody>
      </p:sp>
      <p:pic>
        <p:nvPicPr>
          <p:cNvPr id="22" name="Picture 21">
            <a:extLst>
              <a:ext uri="{FF2B5EF4-FFF2-40B4-BE49-F238E27FC236}">
                <a16:creationId xmlns:a16="http://schemas.microsoft.com/office/drawing/2014/main" id="{55E27E3B-FB8D-D3E3-83B7-3053C02B4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0" y="571499"/>
            <a:ext cx="7391399" cy="9005309"/>
          </a:xfrm>
          <a:prstGeom prst="rect">
            <a:avLst/>
          </a:prstGeom>
        </p:spPr>
      </p:pic>
    </p:spTree>
  </p:cSld>
  <p:clrMapOvr>
    <a:masterClrMapping/>
  </p:clrMapOvr>
  <p:transition spd="med" advTm="300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5448354" y="9619636"/>
            <a:ext cx="1925246" cy="297180"/>
          </a:xfrm>
          <a:prstGeom prst="rect">
            <a:avLst/>
          </a:prstGeom>
        </p:spPr>
        <p:txBody>
          <a:bodyPr lIns="0" tIns="0" rIns="0" bIns="0" rtlCol="0" anchor="t">
            <a:spAutoFit/>
          </a:bodyPr>
          <a:lstStyle/>
          <a:p>
            <a:pPr algn="r">
              <a:lnSpc>
                <a:spcPts val="2519"/>
              </a:lnSpc>
              <a:spcBef>
                <a:spcPct val="0"/>
              </a:spcBef>
            </a:pPr>
            <a:r>
              <a:rPr lang="en-US" sz="1799" dirty="0">
                <a:solidFill>
                  <a:srgbClr val="000000"/>
                </a:solidFill>
                <a:latin typeface="Open Sans"/>
              </a:rPr>
              <a:t>Page 06</a:t>
            </a:r>
          </a:p>
        </p:txBody>
      </p:sp>
      <p:sp>
        <p:nvSpPr>
          <p:cNvPr id="9" name="TextBox 9"/>
          <p:cNvSpPr txBox="1"/>
          <p:nvPr/>
        </p:nvSpPr>
        <p:spPr>
          <a:xfrm>
            <a:off x="6476999" y="1539701"/>
            <a:ext cx="10745429" cy="1974900"/>
          </a:xfrm>
          <a:prstGeom prst="rect">
            <a:avLst/>
          </a:prstGeom>
        </p:spPr>
        <p:txBody>
          <a:bodyPr wrap="square" lIns="0" tIns="0" rIns="0" bIns="0" rtlCol="0" anchor="t">
            <a:spAutoFit/>
          </a:bodyPr>
          <a:lstStyle/>
          <a:p>
            <a:pPr algn="ctr">
              <a:lnSpc>
                <a:spcPts val="7680"/>
              </a:lnSpc>
            </a:pPr>
            <a:r>
              <a:rPr lang="en-US" sz="6000" dirty="0">
                <a:solidFill>
                  <a:srgbClr val="000000"/>
                </a:solidFill>
                <a:latin typeface="Poppins Bold"/>
              </a:rPr>
              <a:t>Why we used array as Data structure</a:t>
            </a:r>
          </a:p>
        </p:txBody>
      </p:sp>
      <p:grpSp>
        <p:nvGrpSpPr>
          <p:cNvPr id="10" name="Group 10"/>
          <p:cNvGrpSpPr/>
          <p:nvPr/>
        </p:nvGrpSpPr>
        <p:grpSpPr>
          <a:xfrm>
            <a:off x="15972439" y="915471"/>
            <a:ext cx="226459" cy="226459"/>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12" name="Group 12"/>
          <p:cNvGrpSpPr/>
          <p:nvPr/>
        </p:nvGrpSpPr>
        <p:grpSpPr>
          <a:xfrm>
            <a:off x="16502640" y="915471"/>
            <a:ext cx="226459" cy="226459"/>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grpSp>
        <p:nvGrpSpPr>
          <p:cNvPr id="14" name="Group 14"/>
          <p:cNvGrpSpPr/>
          <p:nvPr/>
        </p:nvGrpSpPr>
        <p:grpSpPr>
          <a:xfrm>
            <a:off x="17032841" y="915471"/>
            <a:ext cx="226459" cy="226459"/>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39D5B"/>
            </a:solidFill>
          </p:spPr>
        </p:sp>
      </p:grpSp>
      <p:sp>
        <p:nvSpPr>
          <p:cNvPr id="17" name="TextBox 17"/>
          <p:cNvSpPr txBox="1"/>
          <p:nvPr/>
        </p:nvSpPr>
        <p:spPr>
          <a:xfrm>
            <a:off x="6169583" y="4457700"/>
            <a:ext cx="11010900" cy="5168081"/>
          </a:xfrm>
          <a:prstGeom prst="rect">
            <a:avLst/>
          </a:prstGeom>
        </p:spPr>
        <p:txBody>
          <a:bodyPr wrap="square" lIns="0" tIns="0" rIns="0" bIns="0" rtlCol="0" anchor="t">
            <a:spAutoFit/>
          </a:bodyPr>
          <a:lstStyle/>
          <a:p>
            <a:pPr>
              <a:lnSpc>
                <a:spcPts val="3079"/>
              </a:lnSpc>
              <a:spcBef>
                <a:spcPct val="0"/>
              </a:spcBef>
            </a:pPr>
            <a:r>
              <a:rPr lang="en-US" sz="3000" dirty="0">
                <a:solidFill>
                  <a:srgbClr val="000000"/>
                </a:solidFill>
                <a:latin typeface="Open Sans"/>
              </a:rPr>
              <a:t>We used 3-D array as our data structure because array provides us some important benefits specially in this project which are as below:</a:t>
            </a:r>
          </a:p>
          <a:p>
            <a:pPr>
              <a:lnSpc>
                <a:spcPts val="3079"/>
              </a:lnSpc>
              <a:spcBef>
                <a:spcPct val="0"/>
              </a:spcBef>
            </a:pPr>
            <a:endParaRPr lang="en-US" sz="3000" dirty="0">
              <a:solidFill>
                <a:srgbClr val="000000"/>
              </a:solidFill>
              <a:latin typeface="Open Sans"/>
            </a:endParaRPr>
          </a:p>
          <a:p>
            <a:pPr marL="514350" indent="-514350">
              <a:lnSpc>
                <a:spcPts val="3079"/>
              </a:lnSpc>
              <a:spcBef>
                <a:spcPct val="0"/>
              </a:spcBef>
              <a:buFont typeface="+mj-lt"/>
              <a:buAutoNum type="arabicPeriod"/>
            </a:pPr>
            <a:r>
              <a:rPr lang="en-US" sz="3000" dirty="0">
                <a:solidFill>
                  <a:srgbClr val="000000"/>
                </a:solidFill>
                <a:latin typeface="Open Sans"/>
              </a:rPr>
              <a:t>Simple and straight forward data structure.</a:t>
            </a:r>
          </a:p>
          <a:p>
            <a:pPr marL="514350" indent="-514350">
              <a:lnSpc>
                <a:spcPts val="3079"/>
              </a:lnSpc>
              <a:spcBef>
                <a:spcPct val="0"/>
              </a:spcBef>
              <a:buFont typeface="+mj-lt"/>
              <a:buAutoNum type="arabicPeriod"/>
            </a:pPr>
            <a:endParaRPr lang="en-US" sz="3000" dirty="0">
              <a:solidFill>
                <a:srgbClr val="000000"/>
              </a:solidFill>
              <a:latin typeface="Open Sans"/>
            </a:endParaRPr>
          </a:p>
          <a:p>
            <a:pPr marL="514350" indent="-514350">
              <a:lnSpc>
                <a:spcPts val="3079"/>
              </a:lnSpc>
              <a:spcBef>
                <a:spcPct val="0"/>
              </a:spcBef>
              <a:buFont typeface="+mj-lt"/>
              <a:buAutoNum type="arabicPeriod"/>
            </a:pPr>
            <a:r>
              <a:rPr lang="en-US" sz="3000" dirty="0">
                <a:solidFill>
                  <a:srgbClr val="000000"/>
                </a:solidFill>
                <a:latin typeface="Open Sans"/>
              </a:rPr>
              <a:t>Provide direct access to elements based on indices.</a:t>
            </a:r>
          </a:p>
          <a:p>
            <a:pPr marL="514350" indent="-514350">
              <a:lnSpc>
                <a:spcPts val="3079"/>
              </a:lnSpc>
              <a:spcBef>
                <a:spcPct val="0"/>
              </a:spcBef>
              <a:buFont typeface="+mj-lt"/>
              <a:buAutoNum type="arabicPeriod"/>
            </a:pPr>
            <a:endParaRPr lang="en-US" sz="3000" dirty="0">
              <a:solidFill>
                <a:srgbClr val="000000"/>
              </a:solidFill>
              <a:latin typeface="Open Sans"/>
            </a:endParaRPr>
          </a:p>
          <a:p>
            <a:pPr marL="514350" indent="-514350">
              <a:lnSpc>
                <a:spcPts val="3079"/>
              </a:lnSpc>
              <a:spcBef>
                <a:spcPct val="0"/>
              </a:spcBef>
              <a:buFont typeface="+mj-lt"/>
              <a:buAutoNum type="arabicPeriod"/>
            </a:pPr>
            <a:r>
              <a:rPr lang="en-US" sz="3000" dirty="0">
                <a:solidFill>
                  <a:srgbClr val="000000"/>
                </a:solidFill>
                <a:latin typeface="Open Sans"/>
              </a:rPr>
              <a:t>Specially, in our project our 3-D array have parameters in </a:t>
            </a:r>
            <a:r>
              <a:rPr lang="en-US" sz="3000" dirty="0" err="1">
                <a:solidFill>
                  <a:srgbClr val="000000"/>
                </a:solidFill>
                <a:latin typeface="Open Sans"/>
              </a:rPr>
              <a:t>x,y,z</a:t>
            </a:r>
            <a:r>
              <a:rPr lang="en-US" sz="3000" dirty="0">
                <a:solidFill>
                  <a:srgbClr val="000000"/>
                </a:solidFill>
                <a:latin typeface="Open Sans"/>
              </a:rPr>
              <a:t> direction are </a:t>
            </a:r>
            <a:r>
              <a:rPr lang="en-US" sz="3000" dirty="0" err="1">
                <a:solidFill>
                  <a:srgbClr val="000000"/>
                </a:solidFill>
                <a:latin typeface="Open Sans"/>
              </a:rPr>
              <a:t>day,time</a:t>
            </a:r>
            <a:r>
              <a:rPr lang="en-US" sz="3000" dirty="0">
                <a:solidFill>
                  <a:srgbClr val="000000"/>
                </a:solidFill>
                <a:latin typeface="Open Sans"/>
              </a:rPr>
              <a:t> and room respectively which all  are </a:t>
            </a:r>
            <a:r>
              <a:rPr lang="en-US" sz="3000" dirty="0" err="1">
                <a:solidFill>
                  <a:srgbClr val="000000"/>
                </a:solidFill>
                <a:latin typeface="Open Sans"/>
              </a:rPr>
              <a:t>constant,so</a:t>
            </a:r>
            <a:r>
              <a:rPr lang="en-US" sz="3000" dirty="0">
                <a:solidFill>
                  <a:srgbClr val="000000"/>
                </a:solidFill>
                <a:latin typeface="Open Sans"/>
              </a:rPr>
              <a:t> it provides less time complexity. </a:t>
            </a:r>
          </a:p>
          <a:p>
            <a:pPr marL="514350" indent="-514350">
              <a:lnSpc>
                <a:spcPts val="3079"/>
              </a:lnSpc>
              <a:spcBef>
                <a:spcPct val="0"/>
              </a:spcBef>
              <a:buFont typeface="+mj-lt"/>
              <a:buAutoNum type="arabicPeriod"/>
            </a:pPr>
            <a:endParaRPr lang="en-US" sz="3000" dirty="0">
              <a:solidFill>
                <a:srgbClr val="000000"/>
              </a:solidFill>
              <a:latin typeface="Open Sans"/>
            </a:endParaRPr>
          </a:p>
          <a:p>
            <a:pPr>
              <a:lnSpc>
                <a:spcPts val="3079"/>
              </a:lnSpc>
              <a:spcBef>
                <a:spcPct val="0"/>
              </a:spcBef>
            </a:pPr>
            <a:endParaRPr lang="en-US" sz="3000" dirty="0">
              <a:solidFill>
                <a:srgbClr val="000000"/>
              </a:solidFill>
              <a:latin typeface="Open Sans"/>
            </a:endParaRPr>
          </a:p>
        </p:txBody>
      </p:sp>
      <p:pic>
        <p:nvPicPr>
          <p:cNvPr id="21" name="Picture 20">
            <a:extLst>
              <a:ext uri="{FF2B5EF4-FFF2-40B4-BE49-F238E27FC236}">
                <a16:creationId xmlns:a16="http://schemas.microsoft.com/office/drawing/2014/main" id="{01C2270C-2E04-3256-7AA0-FBAA01E63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65841" cy="10287000"/>
          </a:xfrm>
          <a:prstGeom prst="rect">
            <a:avLst/>
          </a:prstGeom>
        </p:spPr>
      </p:pic>
    </p:spTree>
  </p:cSld>
  <p:clrMapOvr>
    <a:masterClrMapping/>
  </p:clrMapOvr>
  <p:transition spd="slow" advTm="3000">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8314112" y="9915586"/>
            <a:ext cx="1925246" cy="297180"/>
          </a:xfrm>
          <a:prstGeom prst="rect">
            <a:avLst/>
          </a:prstGeom>
        </p:spPr>
        <p:txBody>
          <a:bodyPr lIns="0" tIns="0" rIns="0" bIns="0" rtlCol="0" anchor="t">
            <a:spAutoFit/>
          </a:bodyPr>
          <a:lstStyle/>
          <a:p>
            <a:pPr algn="r">
              <a:lnSpc>
                <a:spcPts val="2519"/>
              </a:lnSpc>
              <a:spcBef>
                <a:spcPct val="0"/>
              </a:spcBef>
            </a:pPr>
            <a:r>
              <a:rPr lang="en-US" sz="1799" dirty="0">
                <a:solidFill>
                  <a:srgbClr val="000000"/>
                </a:solidFill>
                <a:latin typeface="Open Sans"/>
              </a:rPr>
              <a:t>Page 07</a:t>
            </a:r>
          </a:p>
        </p:txBody>
      </p:sp>
      <p:sp>
        <p:nvSpPr>
          <p:cNvPr id="19" name="TextBox 19"/>
          <p:cNvSpPr txBox="1"/>
          <p:nvPr/>
        </p:nvSpPr>
        <p:spPr>
          <a:xfrm>
            <a:off x="304800" y="716013"/>
            <a:ext cx="10896600" cy="1974900"/>
          </a:xfrm>
          <a:prstGeom prst="rect">
            <a:avLst/>
          </a:prstGeom>
        </p:spPr>
        <p:txBody>
          <a:bodyPr wrap="square" lIns="0" tIns="0" rIns="0" bIns="0" rtlCol="0" anchor="t">
            <a:spAutoFit/>
          </a:bodyPr>
          <a:lstStyle/>
          <a:p>
            <a:pPr algn="ctr">
              <a:lnSpc>
                <a:spcPts val="7680"/>
              </a:lnSpc>
            </a:pPr>
            <a:r>
              <a:rPr lang="en-US" sz="6000" dirty="0">
                <a:solidFill>
                  <a:srgbClr val="000000"/>
                </a:solidFill>
                <a:latin typeface="Poppins Bold"/>
              </a:rPr>
              <a:t>Time Complexity and Space Complexity</a:t>
            </a:r>
          </a:p>
        </p:txBody>
      </p:sp>
      <p:sp>
        <p:nvSpPr>
          <p:cNvPr id="20" name="TextBox 20"/>
          <p:cNvSpPr txBox="1"/>
          <p:nvPr/>
        </p:nvSpPr>
        <p:spPr>
          <a:xfrm>
            <a:off x="685800" y="2987876"/>
            <a:ext cx="10306665" cy="4372992"/>
          </a:xfrm>
          <a:prstGeom prst="rect">
            <a:avLst/>
          </a:prstGeom>
        </p:spPr>
        <p:txBody>
          <a:bodyPr wrap="square" lIns="0" tIns="0" rIns="0" bIns="0" rtlCol="0" anchor="t">
            <a:spAutoFit/>
          </a:bodyPr>
          <a:lstStyle/>
          <a:p>
            <a:pPr marL="457200" indent="-457200">
              <a:lnSpc>
                <a:spcPts val="3079"/>
              </a:lnSpc>
              <a:spcBef>
                <a:spcPct val="0"/>
              </a:spcBef>
              <a:buFont typeface="Wingdings" panose="05000000000000000000" pitchFamily="2" charset="2"/>
              <a:buChar char="Ø"/>
            </a:pPr>
            <a:r>
              <a:rPr lang="en-US" sz="2800" b="1" dirty="0">
                <a:solidFill>
                  <a:srgbClr val="000000"/>
                </a:solidFill>
                <a:latin typeface="Open Sans"/>
              </a:rPr>
              <a:t>Time Complexity:</a:t>
            </a:r>
          </a:p>
          <a:p>
            <a:pPr>
              <a:lnSpc>
                <a:spcPts val="3079"/>
              </a:lnSpc>
              <a:spcBef>
                <a:spcPct val="0"/>
              </a:spcBef>
            </a:pPr>
            <a:endParaRPr lang="en-US" sz="2800" dirty="0">
              <a:solidFill>
                <a:srgbClr val="000000"/>
              </a:solidFill>
              <a:latin typeface="Open Sans"/>
            </a:endParaRPr>
          </a:p>
          <a:p>
            <a:pPr marL="457200" indent="-457200">
              <a:lnSpc>
                <a:spcPts val="3079"/>
              </a:lnSpc>
              <a:spcBef>
                <a:spcPct val="0"/>
              </a:spcBef>
              <a:buFont typeface="Courier New" panose="02070309020205020404" pitchFamily="49" charset="0"/>
              <a:buChar char="o"/>
            </a:pPr>
            <a:r>
              <a:rPr lang="en-US" sz="2800" dirty="0">
                <a:solidFill>
                  <a:srgbClr val="000000"/>
                </a:solidFill>
                <a:latin typeface="Open Sans"/>
              </a:rPr>
              <a:t>As discussed in previous slide, all the parameters are constant so our time complexity not become high. </a:t>
            </a:r>
          </a:p>
          <a:p>
            <a:pPr>
              <a:lnSpc>
                <a:spcPts val="3079"/>
              </a:lnSpc>
              <a:spcBef>
                <a:spcPct val="0"/>
              </a:spcBef>
            </a:pPr>
            <a:r>
              <a:rPr lang="en-US" sz="2800" dirty="0">
                <a:solidFill>
                  <a:srgbClr val="000000"/>
                </a:solidFill>
                <a:latin typeface="Open Sans"/>
              </a:rPr>
              <a:t>	</a:t>
            </a:r>
          </a:p>
          <a:p>
            <a:pPr algn="ctr">
              <a:lnSpc>
                <a:spcPts val="3079"/>
              </a:lnSpc>
              <a:spcBef>
                <a:spcPct val="0"/>
              </a:spcBef>
            </a:pPr>
            <a:r>
              <a:rPr lang="en-US" sz="2800" b="1" dirty="0">
                <a:solidFill>
                  <a:srgbClr val="000000"/>
                </a:solidFill>
                <a:latin typeface="Open Sans"/>
              </a:rPr>
              <a:t>O(p*r*n)</a:t>
            </a:r>
          </a:p>
          <a:p>
            <a:pPr>
              <a:lnSpc>
                <a:spcPts val="3079"/>
              </a:lnSpc>
              <a:spcBef>
                <a:spcPct val="0"/>
              </a:spcBef>
            </a:pPr>
            <a:r>
              <a:rPr lang="en-US" sz="2800" dirty="0">
                <a:solidFill>
                  <a:srgbClr val="000000"/>
                </a:solidFill>
                <a:latin typeface="Open Sans"/>
              </a:rPr>
              <a:t>	(Here all </a:t>
            </a:r>
            <a:r>
              <a:rPr lang="en-US" sz="2800" dirty="0" err="1">
                <a:solidFill>
                  <a:srgbClr val="000000"/>
                </a:solidFill>
                <a:latin typeface="Open Sans"/>
              </a:rPr>
              <a:t>p,r,n</a:t>
            </a:r>
            <a:r>
              <a:rPr lang="en-US" sz="2800" dirty="0">
                <a:solidFill>
                  <a:srgbClr val="000000"/>
                </a:solidFill>
                <a:latin typeface="Open Sans"/>
              </a:rPr>
              <a:t> are constants)</a:t>
            </a:r>
            <a:endParaRPr lang="en-US" sz="2800" b="1" dirty="0">
              <a:solidFill>
                <a:srgbClr val="000000"/>
              </a:solidFill>
              <a:latin typeface="Open Sans"/>
            </a:endParaRPr>
          </a:p>
          <a:p>
            <a:pPr algn="ctr">
              <a:lnSpc>
                <a:spcPts val="3079"/>
              </a:lnSpc>
              <a:spcBef>
                <a:spcPct val="0"/>
              </a:spcBef>
            </a:pPr>
            <a:endParaRPr lang="en-US" sz="2800" b="1" dirty="0">
              <a:solidFill>
                <a:srgbClr val="000000"/>
              </a:solidFill>
              <a:latin typeface="Open Sans"/>
            </a:endParaRPr>
          </a:p>
          <a:p>
            <a:pPr marL="457200" indent="-457200">
              <a:lnSpc>
                <a:spcPts val="3079"/>
              </a:lnSpc>
              <a:spcBef>
                <a:spcPct val="0"/>
              </a:spcBef>
              <a:buFont typeface="Wingdings" panose="05000000000000000000" pitchFamily="2" charset="2"/>
              <a:buChar char="Ø"/>
            </a:pPr>
            <a:r>
              <a:rPr lang="en-US" sz="2800" b="1" dirty="0">
                <a:solidFill>
                  <a:srgbClr val="000000"/>
                </a:solidFill>
                <a:latin typeface="Open Sans"/>
              </a:rPr>
              <a:t>Space Complexity:</a:t>
            </a:r>
          </a:p>
          <a:p>
            <a:pPr>
              <a:lnSpc>
                <a:spcPts val="3079"/>
              </a:lnSpc>
              <a:spcBef>
                <a:spcPct val="0"/>
              </a:spcBef>
            </a:pPr>
            <a:endParaRPr lang="en-US" sz="2800" dirty="0">
              <a:solidFill>
                <a:srgbClr val="000000"/>
              </a:solidFill>
              <a:latin typeface="Open Sans"/>
            </a:endParaRPr>
          </a:p>
          <a:p>
            <a:pPr algn="ctr">
              <a:lnSpc>
                <a:spcPts val="3079"/>
              </a:lnSpc>
              <a:spcBef>
                <a:spcPct val="0"/>
              </a:spcBef>
            </a:pPr>
            <a:r>
              <a:rPr lang="en-US" sz="2800" dirty="0">
                <a:solidFill>
                  <a:srgbClr val="000000"/>
                </a:solidFill>
                <a:latin typeface="Open Sans"/>
              </a:rPr>
              <a:t>	</a:t>
            </a:r>
            <a:r>
              <a:rPr lang="en-US" sz="2800" b="1" dirty="0">
                <a:solidFill>
                  <a:srgbClr val="000000"/>
                </a:solidFill>
                <a:latin typeface="Open Sans"/>
              </a:rPr>
              <a:t>O(n+(r*t*d))</a:t>
            </a:r>
            <a:endParaRPr lang="en-US" sz="2800" dirty="0">
              <a:solidFill>
                <a:srgbClr val="000000"/>
              </a:solidFill>
              <a:latin typeface="Open Sans"/>
            </a:endParaRPr>
          </a:p>
        </p:txBody>
      </p:sp>
      <p:sp>
        <p:nvSpPr>
          <p:cNvPr id="22" name="TextBox 22"/>
          <p:cNvSpPr txBox="1"/>
          <p:nvPr/>
        </p:nvSpPr>
        <p:spPr>
          <a:xfrm>
            <a:off x="1858360" y="7657831"/>
            <a:ext cx="5533040" cy="2358659"/>
          </a:xfrm>
          <a:prstGeom prst="rect">
            <a:avLst/>
          </a:prstGeom>
        </p:spPr>
        <p:txBody>
          <a:bodyPr wrap="square" lIns="0" tIns="0" rIns="0" bIns="0" rtlCol="0" anchor="t">
            <a:spAutoFit/>
          </a:bodyPr>
          <a:lstStyle/>
          <a:p>
            <a:pPr>
              <a:lnSpc>
                <a:spcPts val="3079"/>
              </a:lnSpc>
              <a:spcBef>
                <a:spcPct val="0"/>
              </a:spcBef>
            </a:pPr>
            <a:r>
              <a:rPr lang="en-US" dirty="0">
                <a:solidFill>
                  <a:srgbClr val="000000"/>
                </a:solidFill>
                <a:latin typeface="Open Sans Bold"/>
              </a:rPr>
              <a:t>Where,</a:t>
            </a:r>
          </a:p>
          <a:p>
            <a:pPr>
              <a:lnSpc>
                <a:spcPts val="3079"/>
              </a:lnSpc>
              <a:spcBef>
                <a:spcPct val="0"/>
              </a:spcBef>
            </a:pPr>
            <a:r>
              <a:rPr lang="en-US" dirty="0">
                <a:solidFill>
                  <a:srgbClr val="000000"/>
                </a:solidFill>
                <a:latin typeface="Open Sans Bold"/>
              </a:rPr>
              <a:t> p=Total courses taught by specific professor</a:t>
            </a:r>
          </a:p>
          <a:p>
            <a:pPr>
              <a:lnSpc>
                <a:spcPts val="3079"/>
              </a:lnSpc>
              <a:spcBef>
                <a:spcPct val="0"/>
              </a:spcBef>
            </a:pPr>
            <a:r>
              <a:rPr lang="en-US" dirty="0">
                <a:solidFill>
                  <a:srgbClr val="000000"/>
                </a:solidFill>
                <a:latin typeface="Open Sans Bold"/>
              </a:rPr>
              <a:t>r=Total rooms(23 here)</a:t>
            </a:r>
          </a:p>
          <a:p>
            <a:pPr>
              <a:lnSpc>
                <a:spcPts val="3079"/>
              </a:lnSpc>
              <a:spcBef>
                <a:spcPct val="0"/>
              </a:spcBef>
            </a:pPr>
            <a:r>
              <a:rPr lang="en-US" dirty="0">
                <a:solidFill>
                  <a:srgbClr val="000000"/>
                </a:solidFill>
                <a:latin typeface="Open Sans Bold"/>
              </a:rPr>
              <a:t>n=Total number of courses</a:t>
            </a:r>
          </a:p>
          <a:p>
            <a:pPr>
              <a:lnSpc>
                <a:spcPts val="3079"/>
              </a:lnSpc>
              <a:spcBef>
                <a:spcPct val="0"/>
              </a:spcBef>
            </a:pPr>
            <a:r>
              <a:rPr lang="en-US" dirty="0">
                <a:solidFill>
                  <a:srgbClr val="000000"/>
                </a:solidFill>
                <a:latin typeface="Open Sans Bold"/>
              </a:rPr>
              <a:t>t=Total slots(5 here)</a:t>
            </a:r>
          </a:p>
          <a:p>
            <a:pPr>
              <a:lnSpc>
                <a:spcPts val="3079"/>
              </a:lnSpc>
              <a:spcBef>
                <a:spcPct val="0"/>
              </a:spcBef>
            </a:pPr>
            <a:r>
              <a:rPr lang="en-US" dirty="0">
                <a:solidFill>
                  <a:srgbClr val="000000"/>
                </a:solidFill>
                <a:latin typeface="Open Sans Bold"/>
              </a:rPr>
              <a:t>d=total days(5 here)</a:t>
            </a:r>
          </a:p>
        </p:txBody>
      </p:sp>
      <p:pic>
        <p:nvPicPr>
          <p:cNvPr id="28" name="Picture 27">
            <a:extLst>
              <a:ext uri="{FF2B5EF4-FFF2-40B4-BE49-F238E27FC236}">
                <a16:creationId xmlns:a16="http://schemas.microsoft.com/office/drawing/2014/main" id="{47AAF8E1-2101-3AE7-227E-E39811BDE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0"/>
            <a:ext cx="7086599"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advTm="3000">
        <p14:reveal/>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16278823" y="9976689"/>
            <a:ext cx="1925246" cy="620619"/>
          </a:xfrm>
          <a:prstGeom prst="rect">
            <a:avLst/>
          </a:prstGeom>
        </p:spPr>
        <p:txBody>
          <a:bodyPr lIns="0" tIns="0" rIns="0" bIns="0" rtlCol="0" anchor="t">
            <a:spAutoFit/>
          </a:bodyPr>
          <a:lstStyle/>
          <a:p>
            <a:pPr algn="r">
              <a:lnSpc>
                <a:spcPts val="2519"/>
              </a:lnSpc>
              <a:spcBef>
                <a:spcPct val="0"/>
              </a:spcBef>
            </a:pPr>
            <a:r>
              <a:rPr lang="en-US" sz="1799" dirty="0">
                <a:solidFill>
                  <a:srgbClr val="000000"/>
                </a:solidFill>
                <a:latin typeface="Open Sans"/>
              </a:rPr>
              <a:t>Page 08</a:t>
            </a:r>
          </a:p>
          <a:p>
            <a:pPr algn="r">
              <a:lnSpc>
                <a:spcPts val="2519"/>
              </a:lnSpc>
              <a:spcBef>
                <a:spcPct val="0"/>
              </a:spcBef>
            </a:pPr>
            <a:endParaRPr lang="en-US" sz="1799" dirty="0">
              <a:solidFill>
                <a:srgbClr val="000000"/>
              </a:solidFill>
              <a:latin typeface="Open Sans"/>
            </a:endParaRPr>
          </a:p>
        </p:txBody>
      </p:sp>
      <p:sp>
        <p:nvSpPr>
          <p:cNvPr id="14" name="TextBox 14"/>
          <p:cNvSpPr txBox="1"/>
          <p:nvPr/>
        </p:nvSpPr>
        <p:spPr>
          <a:xfrm>
            <a:off x="533400" y="1033738"/>
            <a:ext cx="8438399" cy="987450"/>
          </a:xfrm>
          <a:prstGeom prst="rect">
            <a:avLst/>
          </a:prstGeom>
        </p:spPr>
        <p:txBody>
          <a:bodyPr lIns="0" tIns="0" rIns="0" bIns="0" rtlCol="0" anchor="t">
            <a:spAutoFit/>
          </a:bodyPr>
          <a:lstStyle/>
          <a:p>
            <a:pPr>
              <a:lnSpc>
                <a:spcPts val="7680"/>
              </a:lnSpc>
            </a:pPr>
            <a:r>
              <a:rPr lang="en-US" sz="6000" dirty="0">
                <a:solidFill>
                  <a:srgbClr val="000000"/>
                </a:solidFill>
                <a:latin typeface="Poppins Bold"/>
              </a:rPr>
              <a:t>How output looks:</a:t>
            </a:r>
          </a:p>
        </p:txBody>
      </p:sp>
      <p:sp>
        <p:nvSpPr>
          <p:cNvPr id="16" name="TextBox 16"/>
          <p:cNvSpPr txBox="1"/>
          <p:nvPr/>
        </p:nvSpPr>
        <p:spPr>
          <a:xfrm>
            <a:off x="10287000" y="928517"/>
            <a:ext cx="6637235" cy="1197892"/>
          </a:xfrm>
          <a:prstGeom prst="rect">
            <a:avLst/>
          </a:prstGeom>
        </p:spPr>
        <p:txBody>
          <a:bodyPr wrap="square" lIns="0" tIns="0" rIns="0" bIns="0" rtlCol="0" anchor="t">
            <a:spAutoFit/>
          </a:bodyPr>
          <a:lstStyle/>
          <a:p>
            <a:pPr algn="ctr">
              <a:lnSpc>
                <a:spcPts val="4619"/>
              </a:lnSpc>
              <a:spcBef>
                <a:spcPct val="0"/>
              </a:spcBef>
            </a:pPr>
            <a:r>
              <a:rPr lang="en-US" sz="5000" dirty="0">
                <a:latin typeface="Open Sans Bold"/>
              </a:rPr>
              <a:t>Main Timetable</a:t>
            </a:r>
          </a:p>
          <a:p>
            <a:pPr algn="ctr">
              <a:lnSpc>
                <a:spcPts val="4619"/>
              </a:lnSpc>
              <a:spcBef>
                <a:spcPct val="0"/>
              </a:spcBef>
            </a:pPr>
            <a:r>
              <a:rPr lang="en-US" sz="5000" dirty="0">
                <a:latin typeface="Open Sans Bold"/>
              </a:rPr>
              <a:t>(winter TT)</a:t>
            </a:r>
          </a:p>
        </p:txBody>
      </p:sp>
      <p:pic>
        <p:nvPicPr>
          <p:cNvPr id="24" name="Picture 23">
            <a:extLst>
              <a:ext uri="{FF2B5EF4-FFF2-40B4-BE49-F238E27FC236}">
                <a16:creationId xmlns:a16="http://schemas.microsoft.com/office/drawing/2014/main" id="{F0176CA7-D835-D8E8-F943-2C5730CF3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15858"/>
            <a:ext cx="8229600" cy="7192379"/>
          </a:xfrm>
          <a:prstGeom prst="rect">
            <a:avLst/>
          </a:prstGeom>
        </p:spPr>
      </p:pic>
      <p:sp>
        <p:nvSpPr>
          <p:cNvPr id="25" name="Arrow: Right 24">
            <a:extLst>
              <a:ext uri="{FF2B5EF4-FFF2-40B4-BE49-F238E27FC236}">
                <a16:creationId xmlns:a16="http://schemas.microsoft.com/office/drawing/2014/main" id="{4CA1D118-BA9B-C5A4-C15E-7E554FB4D3C3}"/>
              </a:ext>
            </a:extLst>
          </p:cNvPr>
          <p:cNvSpPr/>
          <p:nvPr/>
        </p:nvSpPr>
        <p:spPr>
          <a:xfrm>
            <a:off x="8686800" y="5600700"/>
            <a:ext cx="1752600" cy="914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0111FBF1-00A1-73FA-7896-920E1240B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9400" y="2815859"/>
            <a:ext cx="7880555" cy="7160830"/>
          </a:xfrm>
          <a:prstGeom prst="rect">
            <a:avLst/>
          </a:prstGeom>
        </p:spPr>
      </p:pic>
    </p:spTree>
  </p:cSld>
  <p:clrMapOvr>
    <a:masterClrMapping/>
  </p:clrMapOvr>
  <p:transition spd="slow" advTm="3000">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392</TotalTime>
  <Words>493</Words>
  <Application>Microsoft Office PowerPoint</Application>
  <PresentationFormat>Custom</PresentationFormat>
  <Paragraphs>77</Paragraphs>
  <Slides>11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Courier New</vt:lpstr>
      <vt:lpstr>Open Sans</vt:lpstr>
      <vt:lpstr>Calibri</vt:lpstr>
      <vt:lpstr>Arial</vt:lpstr>
      <vt:lpstr>Poppins Bold</vt:lpstr>
      <vt:lpstr>Wingdings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and Orange Modern University Presentation</dc:title>
  <dc:creator>Om Patel</dc:creator>
  <cp:lastModifiedBy>Om Patel</cp:lastModifiedBy>
  <cp:revision>5</cp:revision>
  <dcterms:created xsi:type="dcterms:W3CDTF">2006-08-16T00:00:00Z</dcterms:created>
  <dcterms:modified xsi:type="dcterms:W3CDTF">2024-05-03T17:42:18Z</dcterms:modified>
  <dc:identifier>DAGEDLYfG3A</dc:identifier>
</cp:coreProperties>
</file>